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7" r:id="rId9"/>
    <p:sldId id="298" r:id="rId10"/>
    <p:sldId id="299" r:id="rId11"/>
    <p:sldId id="300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667500"/>
  <p:notesSz cx="9144000" cy="6667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71" d="100"/>
          <a:sy n="171" d="100"/>
        </p:scale>
        <p:origin x="-1376" y="-1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33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33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EBB65-265A-DE46-9C8F-0171AD31C4D0}" type="datetimeFigureOut">
              <a:rPr lang="en-US" smtClean="0"/>
              <a:t>5/27/15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00063"/>
            <a:ext cx="3429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167063"/>
            <a:ext cx="7315200" cy="3000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32538"/>
            <a:ext cx="3962400" cy="333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332538"/>
            <a:ext cx="3962400" cy="333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027A1-4929-EF43-9F6F-F41EE503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93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066925"/>
            <a:ext cx="7772400" cy="1400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733800"/>
            <a:ext cx="6400800" cy="1666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chemeClr val="tx1"/>
                </a:solidFill>
                <a:latin typeface="Palatino"/>
                <a:cs typeface="Palatin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rgbClr val="106BCC"/>
                </a:solidFill>
                <a:latin typeface="Palatino"/>
                <a:cs typeface="Palatin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chemeClr val="tx1"/>
                </a:solidFill>
                <a:latin typeface="Palatino"/>
                <a:cs typeface="Palatin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33525"/>
            <a:ext cx="3977640" cy="4400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33525"/>
            <a:ext cx="3977640" cy="4400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5/27/15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chemeClr val="tx1"/>
                </a:solidFill>
                <a:latin typeface="Palatino"/>
                <a:cs typeface="Palatin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5/27/15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455227" y="303068"/>
            <a:ext cx="3273136" cy="6061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5/27/15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4050" y="549349"/>
            <a:ext cx="7835900" cy="1150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50" b="0" i="0">
                <a:solidFill>
                  <a:schemeClr val="tx1"/>
                </a:solidFill>
                <a:latin typeface="Palatino"/>
                <a:cs typeface="Palatin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6445" y="2375759"/>
            <a:ext cx="7611109" cy="3610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rgbClr val="106BCC"/>
                </a:solidFill>
                <a:latin typeface="Palatino"/>
                <a:cs typeface="Palatin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200775"/>
            <a:ext cx="2926080" cy="333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200775"/>
            <a:ext cx="2103120" cy="333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200775"/>
            <a:ext cx="2103120" cy="333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7.jpg"/><Relationship Id="rId5" Type="http://schemas.openxmlformats.org/officeDocument/2006/relationships/image" Target="../media/image28.png"/><Relationship Id="rId6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hyperlink" Target="http://www.nativescript.org/" TargetMode="External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23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2.jp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6886" y="710045"/>
            <a:ext cx="3697432" cy="30653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06891" y="4376046"/>
            <a:ext cx="4860290" cy="494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50" spc="-5" dirty="0">
                <a:solidFill>
                  <a:srgbClr val="696969"/>
                </a:solidFill>
                <a:latin typeface="Palatino"/>
                <a:cs typeface="Palatino"/>
              </a:rPr>
              <a:t>L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et's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talk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Nati</a:t>
            </a:r>
            <a:r>
              <a:rPr sz="3850" spc="-5" dirty="0">
                <a:solidFill>
                  <a:srgbClr val="696969"/>
                </a:solidFill>
                <a:latin typeface="Palatino"/>
                <a:cs typeface="Palatino"/>
              </a:rPr>
              <a:t>v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eS</a:t>
            </a:r>
            <a:r>
              <a:rPr sz="3850" spc="-5" dirty="0">
                <a:solidFill>
                  <a:srgbClr val="696969"/>
                </a:solidFill>
                <a:latin typeface="Palatino"/>
                <a:cs typeface="Palatino"/>
              </a:rPr>
              <a:t>c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ript</a:t>
            </a:r>
            <a:endParaRPr sz="3850">
              <a:latin typeface="Palatino"/>
              <a:cs typeface="Palatin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60067" y="5297911"/>
            <a:ext cx="37623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dirty="0">
                <a:solidFill>
                  <a:srgbClr val="556EE9"/>
                </a:solidFill>
                <a:latin typeface="Palatino"/>
                <a:cs typeface="Palatino"/>
              </a:rPr>
              <a:t>This </a:t>
            </a:r>
            <a:r>
              <a:rPr sz="2650" spc="-5" dirty="0">
                <a:solidFill>
                  <a:srgbClr val="556EE9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556EE9"/>
                </a:solidFill>
                <a:latin typeface="Palatino"/>
                <a:cs typeface="Palatino"/>
              </a:rPr>
              <a:t>hanges e</a:t>
            </a:r>
            <a:r>
              <a:rPr sz="2650" spc="-5" dirty="0">
                <a:solidFill>
                  <a:srgbClr val="556EE9"/>
                </a:solidFill>
                <a:latin typeface="Palatino"/>
                <a:cs typeface="Palatino"/>
              </a:rPr>
              <a:t>v</a:t>
            </a:r>
            <a:r>
              <a:rPr sz="2650" dirty="0">
                <a:solidFill>
                  <a:srgbClr val="556EE9"/>
                </a:solidFill>
                <a:latin typeface="Palatino"/>
                <a:cs typeface="Palatino"/>
              </a:rPr>
              <a:t>erything!</a:t>
            </a:r>
            <a:endParaRPr sz="2650">
              <a:latin typeface="Palatino"/>
              <a:cs typeface="Palatin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47954" y="2814204"/>
            <a:ext cx="2493817" cy="1039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72959" y="2514301"/>
            <a:ext cx="419734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spc="-5" dirty="0">
                <a:latin typeface="Palatino"/>
                <a:cs typeface="Palatino"/>
              </a:rPr>
              <a:t>By</a:t>
            </a:r>
            <a:endParaRPr sz="2650">
              <a:latin typeface="Palatino"/>
              <a:cs typeface="Palati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5-27 at 12.23.42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0"/>
            <a:ext cx="8452196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53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27 at 12.23.5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9144000" cy="491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6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99113" y="1203614"/>
            <a:ext cx="1879022" cy="18790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2416" y="3497439"/>
            <a:ext cx="5032375" cy="519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T</a:t>
            </a:r>
            <a:r>
              <a:rPr sz="3850" spc="-5" dirty="0">
                <a:solidFill>
                  <a:srgbClr val="696969"/>
                </a:solidFill>
                <a:latin typeface="Palatino"/>
                <a:cs typeface="Palatino"/>
              </a:rPr>
              <a:t>hi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s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is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mind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blowing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..</a:t>
            </a:r>
            <a:endParaRPr sz="3850">
              <a:latin typeface="Palatino"/>
              <a:cs typeface="Palatin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07459" y="4843599"/>
            <a:ext cx="5201285" cy="1061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385">
              <a:lnSpc>
                <a:spcPct val="100000"/>
              </a:lnSpc>
            </a:pPr>
            <a:r>
              <a:rPr sz="2650" spc="-245" dirty="0">
                <a:solidFill>
                  <a:srgbClr val="888888"/>
                </a:solidFill>
                <a:latin typeface="Palatino"/>
                <a:cs typeface="Palatino"/>
              </a:rPr>
              <a:t>Y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eah, it's 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a</a:t>
            </a:r>
            <a:r>
              <a:rPr sz="2650" spc="-50" dirty="0">
                <a:solidFill>
                  <a:srgbClr val="888888"/>
                </a:solidFill>
                <a:latin typeface="Palatino"/>
                <a:cs typeface="Palatino"/>
              </a:rPr>
              <a:t>r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eful o</a:t>
            </a:r>
            <a:r>
              <a:rPr sz="2650" spc="-50" dirty="0">
                <a:solidFill>
                  <a:srgbClr val="888888"/>
                </a:solidFill>
                <a:latin typeface="Palatino"/>
                <a:cs typeface="Palatino"/>
              </a:rPr>
              <a:t>r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hestration.</a:t>
            </a:r>
            <a:endParaRPr sz="2650">
              <a:latin typeface="Palatino"/>
              <a:cs typeface="Palatino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3850" spc="-5" dirty="0">
                <a:solidFill>
                  <a:srgbClr val="888888"/>
                </a:solidFill>
                <a:latin typeface="Palatino"/>
                <a:cs typeface="Palatino"/>
              </a:rPr>
              <a:t>L</a:t>
            </a:r>
            <a:r>
              <a:rPr sz="3850" dirty="0">
                <a:solidFill>
                  <a:srgbClr val="888888"/>
                </a:solidFill>
                <a:latin typeface="Palatino"/>
                <a:cs typeface="Palatino"/>
              </a:rPr>
              <a:t>et's</a:t>
            </a:r>
            <a:r>
              <a:rPr sz="3850" spc="5" dirty="0">
                <a:solidFill>
                  <a:srgbClr val="888888"/>
                </a:solidFill>
                <a:latin typeface="Palatino"/>
                <a:cs typeface="Palatino"/>
              </a:rPr>
              <a:t> </a:t>
            </a:r>
            <a:r>
              <a:rPr sz="3850" spc="-5" dirty="0">
                <a:solidFill>
                  <a:srgbClr val="888888"/>
                </a:solidFill>
                <a:latin typeface="Palatino"/>
                <a:cs typeface="Palatino"/>
              </a:rPr>
              <a:t>un</a:t>
            </a:r>
            <a:r>
              <a:rPr sz="3850" dirty="0">
                <a:solidFill>
                  <a:srgbClr val="888888"/>
                </a:solidFill>
                <a:latin typeface="Palatino"/>
                <a:cs typeface="Palatino"/>
              </a:rPr>
              <a:t>pa</a:t>
            </a:r>
            <a:r>
              <a:rPr sz="3850" spc="-5" dirty="0">
                <a:solidFill>
                  <a:srgbClr val="888888"/>
                </a:solidFill>
                <a:latin typeface="Palatino"/>
                <a:cs typeface="Palatino"/>
              </a:rPr>
              <a:t>c</a:t>
            </a:r>
            <a:r>
              <a:rPr sz="3850" dirty="0">
                <a:solidFill>
                  <a:srgbClr val="888888"/>
                </a:solidFill>
                <a:latin typeface="Palatino"/>
                <a:cs typeface="Palatino"/>
              </a:rPr>
              <a:t>k</a:t>
            </a:r>
            <a:r>
              <a:rPr sz="3850" spc="5" dirty="0">
                <a:solidFill>
                  <a:srgbClr val="888888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888888"/>
                </a:solidFill>
                <a:latin typeface="Palatino"/>
                <a:cs typeface="Palatino"/>
              </a:rPr>
              <a:t>t</a:t>
            </a:r>
            <a:r>
              <a:rPr sz="3850" spc="-5" dirty="0">
                <a:solidFill>
                  <a:srgbClr val="888888"/>
                </a:solidFill>
                <a:latin typeface="Palatino"/>
                <a:cs typeface="Palatino"/>
              </a:rPr>
              <a:t>h</a:t>
            </a:r>
            <a:r>
              <a:rPr sz="3850" dirty="0">
                <a:solidFill>
                  <a:srgbClr val="888888"/>
                </a:solidFill>
                <a:latin typeface="Palatino"/>
                <a:cs typeface="Palatino"/>
              </a:rPr>
              <a:t>e</a:t>
            </a:r>
            <a:r>
              <a:rPr sz="3850" spc="5" dirty="0">
                <a:solidFill>
                  <a:srgbClr val="888888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FFA500"/>
                </a:solidFill>
                <a:latin typeface="Palatino"/>
                <a:cs typeface="Palatino"/>
              </a:rPr>
              <a:t>Magi</a:t>
            </a:r>
            <a:r>
              <a:rPr sz="3850" spc="-5" dirty="0">
                <a:solidFill>
                  <a:srgbClr val="FFA500"/>
                </a:solidFill>
                <a:latin typeface="Palatino"/>
                <a:cs typeface="Palatino"/>
              </a:rPr>
              <a:t>c</a:t>
            </a:r>
            <a:r>
              <a:rPr sz="3850" dirty="0">
                <a:solidFill>
                  <a:srgbClr val="888888"/>
                </a:solidFill>
                <a:latin typeface="Palatino"/>
                <a:cs typeface="Palatino"/>
              </a:rPr>
              <a:t>!</a:t>
            </a:r>
            <a:endParaRPr sz="3850">
              <a:latin typeface="Palatino"/>
              <a:cs typeface="Palati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379">
              <a:lnSpc>
                <a:spcPct val="100000"/>
              </a:lnSpc>
            </a:pPr>
            <a:r>
              <a:rPr sz="5100" spc="-5" dirty="0"/>
              <a:t>H</a:t>
            </a:r>
            <a:r>
              <a:rPr sz="5100" dirty="0"/>
              <a:t>ow is t</a:t>
            </a:r>
            <a:r>
              <a:rPr sz="5100" spc="-5" dirty="0"/>
              <a:t>hi</a:t>
            </a:r>
            <a:r>
              <a:rPr sz="5100" dirty="0"/>
              <a:t>s working?</a:t>
            </a:r>
            <a:endParaRPr sz="5100"/>
          </a:p>
          <a:p>
            <a:pPr marL="297815">
              <a:lnSpc>
                <a:spcPct val="100000"/>
              </a:lnSpc>
              <a:spcBef>
                <a:spcPts val="690"/>
              </a:spcBef>
            </a:pPr>
            <a:r>
              <a:rPr sz="2650" dirty="0">
                <a:solidFill>
                  <a:srgbClr val="696969"/>
                </a:solidFill>
              </a:rPr>
              <a:t>{N} is built f</a:t>
            </a:r>
            <a:r>
              <a:rPr sz="2650" spc="-50" dirty="0">
                <a:solidFill>
                  <a:srgbClr val="696969"/>
                </a:solidFill>
              </a:rPr>
              <a:t>r</a:t>
            </a:r>
            <a:r>
              <a:rPr sz="2650" dirty="0">
                <a:solidFill>
                  <a:srgbClr val="696969"/>
                </a:solidFill>
              </a:rPr>
              <a:t>om g</a:t>
            </a:r>
            <a:r>
              <a:rPr sz="2650" spc="-50" dirty="0">
                <a:solidFill>
                  <a:srgbClr val="696969"/>
                </a:solidFill>
              </a:rPr>
              <a:t>r</a:t>
            </a:r>
            <a:r>
              <a:rPr sz="2650" dirty="0">
                <a:solidFill>
                  <a:srgbClr val="696969"/>
                </a:solidFill>
              </a:rPr>
              <a:t>ound up</a:t>
            </a:r>
            <a:endParaRPr sz="2650"/>
          </a:p>
        </p:txBody>
      </p:sp>
      <p:sp>
        <p:nvSpPr>
          <p:cNvPr id="3" name="object 3"/>
          <p:cNvSpPr/>
          <p:nvPr/>
        </p:nvSpPr>
        <p:spPr>
          <a:xfrm>
            <a:off x="952500" y="2173431"/>
            <a:ext cx="744681" cy="7446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136" y="2104158"/>
            <a:ext cx="909204" cy="7706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44045" y="3177886"/>
            <a:ext cx="822613" cy="8226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2500" y="3203863"/>
            <a:ext cx="744681" cy="7446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48795" y="4294908"/>
            <a:ext cx="1013113" cy="10131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2500" y="4424796"/>
            <a:ext cx="744681" cy="7446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39800" y="2306485"/>
            <a:ext cx="6905625" cy="393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6810">
              <a:lnSpc>
                <a:spcPct val="100000"/>
              </a:lnSpc>
            </a:pPr>
            <a:r>
              <a:rPr sz="2650" dirty="0">
                <a:latin typeface="Palatino"/>
                <a:cs typeface="Palatino"/>
              </a:rPr>
              <a:t>No DOM</a:t>
            </a:r>
            <a:endParaRPr sz="2650">
              <a:latin typeface="Palatino"/>
              <a:cs typeface="Palatino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1146810">
              <a:lnSpc>
                <a:spcPct val="100000"/>
              </a:lnSpc>
              <a:spcBef>
                <a:spcPts val="2215"/>
              </a:spcBef>
            </a:pPr>
            <a:r>
              <a:rPr sz="2650" dirty="0">
                <a:latin typeface="Palatino"/>
                <a:cs typeface="Palatino"/>
              </a:rPr>
              <a:t>No C</a:t>
            </a:r>
            <a:r>
              <a:rPr sz="2650" spc="-50" dirty="0">
                <a:latin typeface="Palatino"/>
                <a:cs typeface="Palatino"/>
              </a:rPr>
              <a:t>r</a:t>
            </a:r>
            <a:r>
              <a:rPr sz="2650" dirty="0">
                <a:latin typeface="Palatino"/>
                <a:cs typeface="Palatino"/>
              </a:rPr>
              <a:t>oss-Compilation</a:t>
            </a:r>
            <a:endParaRPr sz="2650">
              <a:latin typeface="Palatino"/>
              <a:cs typeface="Palatino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3200">
              <a:latin typeface="Times New Roman"/>
              <a:cs typeface="Times New Roman"/>
            </a:endParaRPr>
          </a:p>
          <a:p>
            <a:pPr marL="1146810">
              <a:lnSpc>
                <a:spcPct val="100000"/>
              </a:lnSpc>
            </a:pPr>
            <a:r>
              <a:rPr sz="2650" dirty="0">
                <a:latin typeface="Palatino"/>
                <a:cs typeface="Palatino"/>
              </a:rPr>
              <a:t>No Plugins Requi</a:t>
            </a:r>
            <a:r>
              <a:rPr sz="2650" spc="-50" dirty="0">
                <a:latin typeface="Palatino"/>
                <a:cs typeface="Palatino"/>
              </a:rPr>
              <a:t>r</a:t>
            </a:r>
            <a:r>
              <a:rPr sz="2650" dirty="0">
                <a:latin typeface="Palatino"/>
                <a:cs typeface="Palatino"/>
              </a:rPr>
              <a:t>ed</a:t>
            </a:r>
            <a:endParaRPr sz="2650">
              <a:latin typeface="Palatino"/>
              <a:cs typeface="Palatino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3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{N} is straight-up JS | Running as Nati</a:t>
            </a:r>
            <a:r>
              <a:rPr sz="2650" spc="-5" dirty="0">
                <a:solidFill>
                  <a:srgbClr val="696969"/>
                </a:solidFill>
                <a:latin typeface="Palatino"/>
                <a:cs typeface="Palatino"/>
              </a:rPr>
              <a:t>v</a:t>
            </a: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e App</a:t>
            </a:r>
            <a:endParaRPr sz="2650">
              <a:latin typeface="Palatino"/>
              <a:cs typeface="Palati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379">
              <a:lnSpc>
                <a:spcPct val="100000"/>
              </a:lnSpc>
            </a:pPr>
            <a:r>
              <a:rPr sz="5100" spc="-5" dirty="0"/>
              <a:t>Und</a:t>
            </a:r>
            <a:r>
              <a:rPr sz="5100" dirty="0"/>
              <a:t>er t</a:t>
            </a:r>
            <a:r>
              <a:rPr sz="5100" spc="-5" dirty="0"/>
              <a:t>h</a:t>
            </a:r>
            <a:r>
              <a:rPr sz="5100" dirty="0"/>
              <a:t>e </a:t>
            </a:r>
            <a:r>
              <a:rPr sz="5100" spc="-5" dirty="0"/>
              <a:t>h</a:t>
            </a:r>
            <a:r>
              <a:rPr sz="5100" dirty="0"/>
              <a:t>ood</a:t>
            </a:r>
            <a:endParaRPr sz="5100"/>
          </a:p>
          <a:p>
            <a:pPr marL="297815">
              <a:lnSpc>
                <a:spcPct val="100000"/>
              </a:lnSpc>
              <a:spcBef>
                <a:spcPts val="690"/>
              </a:spcBef>
            </a:pPr>
            <a:r>
              <a:rPr sz="2650" dirty="0">
                <a:solidFill>
                  <a:srgbClr val="696969"/>
                </a:solidFill>
              </a:rPr>
              <a:t>{N} works o</a:t>
            </a:r>
            <a:r>
              <a:rPr sz="2650" spc="-5" dirty="0">
                <a:solidFill>
                  <a:srgbClr val="696969"/>
                </a:solidFill>
              </a:rPr>
              <a:t>v</a:t>
            </a:r>
            <a:r>
              <a:rPr sz="2650" dirty="0">
                <a:solidFill>
                  <a:srgbClr val="696969"/>
                </a:solidFill>
              </a:rPr>
              <a:t>er an abstraction - a </a:t>
            </a:r>
            <a:r>
              <a:rPr sz="2650" spc="-5" dirty="0">
                <a:solidFill>
                  <a:srgbClr val="696969"/>
                </a:solidFill>
              </a:rPr>
              <a:t>v</a:t>
            </a:r>
            <a:r>
              <a:rPr sz="2650" dirty="0">
                <a:solidFill>
                  <a:srgbClr val="696969"/>
                </a:solidFill>
              </a:rPr>
              <a:t>ery smart one</a:t>
            </a:r>
            <a:endParaRPr sz="2650"/>
          </a:p>
        </p:txBody>
      </p:sp>
      <p:sp>
        <p:nvSpPr>
          <p:cNvPr id="3" name="object 3"/>
          <p:cNvSpPr/>
          <p:nvPr/>
        </p:nvSpPr>
        <p:spPr>
          <a:xfrm>
            <a:off x="952500" y="2389908"/>
            <a:ext cx="1047750" cy="1047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95368" y="2739440"/>
            <a:ext cx="6037580" cy="291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320040">
              <a:lnSpc>
                <a:spcPct val="100000"/>
              </a:lnSpc>
            </a:pPr>
            <a:r>
              <a:rPr sz="2650" dirty="0">
                <a:latin typeface="Palatino"/>
                <a:cs typeface="Palatino"/>
              </a:rPr>
              <a:t>Runs JavaS</a:t>
            </a:r>
            <a:r>
              <a:rPr sz="2650" spc="-5" dirty="0">
                <a:latin typeface="Palatino"/>
                <a:cs typeface="Palatino"/>
              </a:rPr>
              <a:t>c</a:t>
            </a:r>
            <a:r>
              <a:rPr sz="2650" dirty="0">
                <a:latin typeface="Palatino"/>
                <a:cs typeface="Palatino"/>
              </a:rPr>
              <a:t>ript in a </a:t>
            </a:r>
            <a:r>
              <a:rPr sz="2650" spc="-150" dirty="0">
                <a:latin typeface="Palatino"/>
                <a:cs typeface="Palatino"/>
              </a:rPr>
              <a:t>V</a:t>
            </a:r>
            <a:r>
              <a:rPr sz="2650" dirty="0">
                <a:latin typeface="Palatino"/>
                <a:cs typeface="Palatino"/>
              </a:rPr>
              <a:t>irt</a:t>
            </a:r>
            <a:r>
              <a:rPr sz="2650" spc="-5" dirty="0">
                <a:latin typeface="Palatino"/>
                <a:cs typeface="Palatino"/>
              </a:rPr>
              <a:t>ua</a:t>
            </a:r>
            <a:r>
              <a:rPr sz="2650" dirty="0">
                <a:latin typeface="Palatino"/>
                <a:cs typeface="Palatino"/>
              </a:rPr>
              <a:t>l Ma</a:t>
            </a:r>
            <a:r>
              <a:rPr sz="2650" spc="-5" dirty="0">
                <a:latin typeface="Palatino"/>
                <a:cs typeface="Palatino"/>
              </a:rPr>
              <a:t>c</a:t>
            </a:r>
            <a:r>
              <a:rPr sz="2650" dirty="0">
                <a:latin typeface="Palatino"/>
                <a:cs typeface="Palatino"/>
              </a:rPr>
              <a:t>hine</a:t>
            </a:r>
            <a:endParaRPr sz="2650">
              <a:latin typeface="Palatino"/>
              <a:cs typeface="Palatino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3750">
              <a:latin typeface="Times New Roman"/>
              <a:cs typeface="Times New Roman"/>
            </a:endParaRPr>
          </a:p>
          <a:p>
            <a:pPr marL="12700" marR="2052320">
              <a:lnSpc>
                <a:spcPct val="171500"/>
              </a:lnSpc>
            </a:pPr>
            <a:r>
              <a:rPr sz="2650" dirty="0">
                <a:latin typeface="Palatino"/>
                <a:cs typeface="Palatino"/>
              </a:rPr>
              <a:t>JavaS</a:t>
            </a:r>
            <a:r>
              <a:rPr sz="2650" spc="-5" dirty="0">
                <a:latin typeface="Palatino"/>
                <a:cs typeface="Palatino"/>
              </a:rPr>
              <a:t>c</a:t>
            </a:r>
            <a:r>
              <a:rPr sz="2650" dirty="0">
                <a:latin typeface="Palatino"/>
                <a:cs typeface="Palatino"/>
              </a:rPr>
              <a:t>riptCo</a:t>
            </a:r>
            <a:r>
              <a:rPr sz="2650" spc="-50" dirty="0">
                <a:latin typeface="Palatino"/>
                <a:cs typeface="Palatino"/>
              </a:rPr>
              <a:t>r</a:t>
            </a:r>
            <a:r>
              <a:rPr sz="2650" dirty="0">
                <a:latin typeface="Palatino"/>
                <a:cs typeface="Palatino"/>
              </a:rPr>
              <a:t>e VM on iOS V8 VM on An</a:t>
            </a:r>
            <a:r>
              <a:rPr sz="2650" spc="-5" dirty="0">
                <a:latin typeface="Palatino"/>
                <a:cs typeface="Palatino"/>
              </a:rPr>
              <a:t>d</a:t>
            </a:r>
            <a:r>
              <a:rPr sz="2650" spc="-50" dirty="0">
                <a:latin typeface="Palatino"/>
                <a:cs typeface="Palatino"/>
              </a:rPr>
              <a:t>r</a:t>
            </a:r>
            <a:r>
              <a:rPr sz="2650" dirty="0">
                <a:latin typeface="Palatino"/>
                <a:cs typeface="Palatino"/>
              </a:rPr>
              <a:t>oid</a:t>
            </a:r>
            <a:endParaRPr sz="2650">
              <a:latin typeface="Palatino"/>
              <a:cs typeface="Palatino"/>
            </a:endParaRPr>
          </a:p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2650" dirty="0">
                <a:latin typeface="Palatino"/>
                <a:cs typeface="Palatino"/>
              </a:rPr>
              <a:t>JavaS</a:t>
            </a:r>
            <a:r>
              <a:rPr sz="2650" spc="-5" dirty="0">
                <a:latin typeface="Palatino"/>
                <a:cs typeface="Palatino"/>
              </a:rPr>
              <a:t>c</a:t>
            </a:r>
            <a:r>
              <a:rPr sz="2650" dirty="0">
                <a:latin typeface="Palatino"/>
                <a:cs typeface="Palatino"/>
              </a:rPr>
              <a:t>riptCo</a:t>
            </a:r>
            <a:r>
              <a:rPr sz="2650" spc="-50" dirty="0">
                <a:latin typeface="Palatino"/>
                <a:cs typeface="Palatino"/>
              </a:rPr>
              <a:t>r</a:t>
            </a:r>
            <a:r>
              <a:rPr sz="2650" dirty="0">
                <a:latin typeface="Palatino"/>
                <a:cs typeface="Palatino"/>
              </a:rPr>
              <a:t>e* VM on </a:t>
            </a:r>
            <a:r>
              <a:rPr sz="2650" spc="-150" dirty="0">
                <a:latin typeface="Palatino"/>
                <a:cs typeface="Palatino"/>
              </a:rPr>
              <a:t>W</a:t>
            </a:r>
            <a:r>
              <a:rPr sz="2650" dirty="0">
                <a:latin typeface="Palatino"/>
                <a:cs typeface="Palatino"/>
              </a:rPr>
              <a:t>in</a:t>
            </a:r>
            <a:r>
              <a:rPr sz="2650" spc="-5" dirty="0">
                <a:latin typeface="Palatino"/>
                <a:cs typeface="Palatino"/>
              </a:rPr>
              <a:t>d</a:t>
            </a:r>
            <a:r>
              <a:rPr sz="2650" dirty="0">
                <a:latin typeface="Palatino"/>
                <a:cs typeface="Palatino"/>
              </a:rPr>
              <a:t>ows Phone</a:t>
            </a:r>
            <a:endParaRPr sz="2650">
              <a:latin typeface="Palatino"/>
              <a:cs typeface="Palatin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55568" y="3939886"/>
            <a:ext cx="450272" cy="4502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4954" y="4572000"/>
            <a:ext cx="571500" cy="571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5568" y="5256068"/>
            <a:ext cx="450272" cy="4502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89544" y="6066422"/>
            <a:ext cx="952500" cy="233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10" dirty="0">
                <a:solidFill>
                  <a:srgbClr val="AAAAAA"/>
                </a:solidFill>
                <a:latin typeface="Palatino"/>
                <a:cs typeface="Palatino"/>
              </a:rPr>
              <a:t>*</a:t>
            </a:r>
            <a:r>
              <a:rPr sz="1600" spc="-140" dirty="0">
                <a:solidFill>
                  <a:srgbClr val="AAAAAA"/>
                </a:solidFill>
                <a:latin typeface="Palatino"/>
                <a:cs typeface="Palatino"/>
              </a:rPr>
              <a:t>T</a:t>
            </a:r>
            <a:r>
              <a:rPr sz="1600" spc="10" dirty="0">
                <a:solidFill>
                  <a:srgbClr val="AAAAAA"/>
                </a:solidFill>
                <a:latin typeface="Palatino"/>
                <a:cs typeface="Palatino"/>
              </a:rPr>
              <a:t>entative</a:t>
            </a:r>
            <a:endParaRPr sz="1600">
              <a:latin typeface="Palatino"/>
              <a:cs typeface="Palati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379">
              <a:lnSpc>
                <a:spcPct val="100000"/>
              </a:lnSpc>
            </a:pPr>
            <a:r>
              <a:rPr sz="5100" spc="-470" dirty="0"/>
              <a:t>Y</a:t>
            </a:r>
            <a:r>
              <a:rPr sz="5100" dirty="0"/>
              <a:t>ou wri</a:t>
            </a:r>
            <a:r>
              <a:rPr sz="5100" spc="-5" dirty="0"/>
              <a:t>t</a:t>
            </a:r>
            <a:r>
              <a:rPr sz="5100" dirty="0"/>
              <a:t>e Ja</a:t>
            </a:r>
            <a:r>
              <a:rPr sz="5100" spc="-5" dirty="0"/>
              <a:t>v</a:t>
            </a:r>
            <a:r>
              <a:rPr sz="5100" dirty="0"/>
              <a:t>aS</a:t>
            </a:r>
            <a:r>
              <a:rPr sz="5100" spc="-5" dirty="0"/>
              <a:t>c</a:t>
            </a:r>
            <a:r>
              <a:rPr sz="5100" dirty="0"/>
              <a:t>ript</a:t>
            </a:r>
            <a:endParaRPr sz="5100"/>
          </a:p>
          <a:p>
            <a:pPr marL="297815">
              <a:lnSpc>
                <a:spcPct val="100000"/>
              </a:lnSpc>
              <a:spcBef>
                <a:spcPts val="690"/>
              </a:spcBef>
            </a:pPr>
            <a:r>
              <a:rPr sz="2650" dirty="0">
                <a:solidFill>
                  <a:srgbClr val="696969"/>
                </a:solidFill>
              </a:rPr>
              <a:t>{N} utilizes a bridge</a:t>
            </a:r>
            <a:endParaRPr sz="2650"/>
          </a:p>
        </p:txBody>
      </p:sp>
      <p:sp>
        <p:nvSpPr>
          <p:cNvPr id="3" name="object 3"/>
          <p:cNvSpPr/>
          <p:nvPr/>
        </p:nvSpPr>
        <p:spPr>
          <a:xfrm>
            <a:off x="952500" y="2389908"/>
            <a:ext cx="1047750" cy="1047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3886" y="5065568"/>
            <a:ext cx="406977" cy="4069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93272" y="3861954"/>
            <a:ext cx="406977" cy="4069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53886" y="5689022"/>
            <a:ext cx="372340" cy="3723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3886" y="4502727"/>
            <a:ext cx="355022" cy="3550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07095" y="2427713"/>
            <a:ext cx="5939155" cy="3627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dirty="0">
                <a:latin typeface="Palatino"/>
                <a:cs typeface="Palatino"/>
              </a:rPr>
              <a:t>Has full a</a:t>
            </a:r>
            <a:r>
              <a:rPr sz="2650" spc="-5" dirty="0">
                <a:latin typeface="Palatino"/>
                <a:cs typeface="Palatino"/>
              </a:rPr>
              <a:t>cc</a:t>
            </a:r>
            <a:r>
              <a:rPr sz="2650" dirty="0">
                <a:latin typeface="Palatino"/>
                <a:cs typeface="Palatino"/>
              </a:rPr>
              <a:t>ess to Nati</a:t>
            </a:r>
            <a:r>
              <a:rPr sz="2650" spc="-5" dirty="0">
                <a:latin typeface="Palatino"/>
                <a:cs typeface="Palatino"/>
              </a:rPr>
              <a:t>v</a:t>
            </a:r>
            <a:r>
              <a:rPr sz="2650" dirty="0">
                <a:latin typeface="Palatino"/>
                <a:cs typeface="Palatino"/>
              </a:rPr>
              <a:t>e APIs</a:t>
            </a:r>
            <a:endParaRPr sz="2650">
              <a:latin typeface="Palatino"/>
              <a:cs typeface="Palatino"/>
            </a:endParaRPr>
          </a:p>
          <a:p>
            <a:pPr marL="20955" indent="-8890">
              <a:lnSpc>
                <a:spcPct val="100000"/>
              </a:lnSpc>
              <a:spcBef>
                <a:spcPts val="840"/>
              </a:spcBef>
            </a:pP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- That's </a:t>
            </a:r>
            <a:r>
              <a:rPr sz="2650" dirty="0">
                <a:solidFill>
                  <a:srgbClr val="FFA500"/>
                </a:solidFill>
                <a:latin typeface="Palatino"/>
                <a:cs typeface="Palatino"/>
              </a:rPr>
              <a:t>all 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of iOS + An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d</a:t>
            </a:r>
            <a:r>
              <a:rPr sz="2650" spc="-50" dirty="0">
                <a:solidFill>
                  <a:srgbClr val="888888"/>
                </a:solidFill>
                <a:latin typeface="Palatino"/>
                <a:cs typeface="Palatino"/>
              </a:rPr>
              <a:t>r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oid APIs!</a:t>
            </a:r>
            <a:endParaRPr sz="2650">
              <a:latin typeface="Palatino"/>
              <a:cs typeface="Palatin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Times New Roman"/>
              <a:cs typeface="Times New Roman"/>
            </a:endParaRPr>
          </a:p>
          <a:p>
            <a:pPr marL="20955" marR="109220">
              <a:lnSpc>
                <a:spcPct val="151200"/>
              </a:lnSpc>
            </a:pPr>
            <a:r>
              <a:rPr sz="2650" dirty="0">
                <a:latin typeface="Palatino"/>
                <a:cs typeface="Palatino"/>
              </a:rPr>
              <a:t>Uses </a:t>
            </a:r>
            <a:r>
              <a:rPr sz="2650" spc="-15" dirty="0">
                <a:latin typeface="Palatino"/>
                <a:cs typeface="Palatino"/>
              </a:rPr>
              <a:t>Refl</a:t>
            </a:r>
            <a:r>
              <a:rPr sz="2650" dirty="0">
                <a:latin typeface="Palatino"/>
                <a:cs typeface="Palatino"/>
              </a:rPr>
              <a:t>e</a:t>
            </a:r>
            <a:r>
              <a:rPr sz="2650" spc="-5" dirty="0">
                <a:latin typeface="Palatino"/>
                <a:cs typeface="Palatino"/>
              </a:rPr>
              <a:t>c</a:t>
            </a:r>
            <a:r>
              <a:rPr sz="2650" dirty="0">
                <a:latin typeface="Palatino"/>
                <a:cs typeface="Palatino"/>
              </a:rPr>
              <a:t>tion to look up Nati</a:t>
            </a:r>
            <a:r>
              <a:rPr sz="2650" spc="-5" dirty="0">
                <a:latin typeface="Palatino"/>
                <a:cs typeface="Palatino"/>
              </a:rPr>
              <a:t>v</a:t>
            </a:r>
            <a:r>
              <a:rPr sz="2650" dirty="0">
                <a:latin typeface="Palatino"/>
                <a:cs typeface="Palatino"/>
              </a:rPr>
              <a:t>e APIs </a:t>
            </a:r>
            <a:r>
              <a:rPr sz="2650" spc="-5" dirty="0">
                <a:latin typeface="Palatino"/>
                <a:cs typeface="Palatino"/>
              </a:rPr>
              <a:t>L</a:t>
            </a:r>
            <a:r>
              <a:rPr sz="2650" dirty="0">
                <a:latin typeface="Palatino"/>
                <a:cs typeface="Palatino"/>
              </a:rPr>
              <a:t>ist of APIs for ea</a:t>
            </a:r>
            <a:r>
              <a:rPr sz="2650" spc="-5" dirty="0">
                <a:latin typeface="Palatino"/>
                <a:cs typeface="Palatino"/>
              </a:rPr>
              <a:t>c</a:t>
            </a:r>
            <a:r>
              <a:rPr sz="2650" dirty="0">
                <a:latin typeface="Palatino"/>
                <a:cs typeface="Palatino"/>
              </a:rPr>
              <a:t>h Platform Meta</a:t>
            </a:r>
            <a:r>
              <a:rPr sz="2650" spc="-5" dirty="0">
                <a:latin typeface="Palatino"/>
                <a:cs typeface="Palatino"/>
              </a:rPr>
              <a:t>d</a:t>
            </a:r>
            <a:r>
              <a:rPr sz="2650" dirty="0">
                <a:latin typeface="Palatino"/>
                <a:cs typeface="Palatino"/>
              </a:rPr>
              <a:t>ata p</a:t>
            </a:r>
            <a:r>
              <a:rPr sz="2650" spc="-50" dirty="0">
                <a:latin typeface="Palatino"/>
                <a:cs typeface="Palatino"/>
              </a:rPr>
              <a:t>r</a:t>
            </a:r>
            <a:r>
              <a:rPr sz="2650" dirty="0">
                <a:latin typeface="Palatino"/>
                <a:cs typeface="Palatino"/>
              </a:rPr>
              <a:t>e-generated</a:t>
            </a:r>
            <a:endParaRPr sz="2650">
              <a:latin typeface="Palatino"/>
              <a:cs typeface="Palatino"/>
            </a:endParaRPr>
          </a:p>
          <a:p>
            <a:pPr marL="20955">
              <a:lnSpc>
                <a:spcPct val="100000"/>
              </a:lnSpc>
              <a:spcBef>
                <a:spcPts val="1525"/>
              </a:spcBef>
            </a:pPr>
            <a:r>
              <a:rPr sz="2650" dirty="0">
                <a:latin typeface="Palatino"/>
                <a:cs typeface="Palatino"/>
              </a:rPr>
              <a:t>Inje</a:t>
            </a:r>
            <a:r>
              <a:rPr sz="2650" spc="-5" dirty="0">
                <a:latin typeface="Palatino"/>
                <a:cs typeface="Palatino"/>
              </a:rPr>
              <a:t>c</a:t>
            </a:r>
            <a:r>
              <a:rPr sz="2650" dirty="0">
                <a:latin typeface="Palatino"/>
                <a:cs typeface="Palatino"/>
              </a:rPr>
              <a:t>ted into App pa</a:t>
            </a:r>
            <a:r>
              <a:rPr sz="2650" spc="-5" dirty="0">
                <a:latin typeface="Palatino"/>
                <a:cs typeface="Palatino"/>
              </a:rPr>
              <a:t>c</a:t>
            </a:r>
            <a:r>
              <a:rPr sz="2650" dirty="0">
                <a:latin typeface="Palatino"/>
                <a:cs typeface="Palatino"/>
              </a:rPr>
              <a:t>kage @ </a:t>
            </a:r>
            <a:r>
              <a:rPr sz="2650" spc="-5" dirty="0">
                <a:latin typeface="Palatino"/>
                <a:cs typeface="Palatino"/>
              </a:rPr>
              <a:t>B</a:t>
            </a:r>
            <a:r>
              <a:rPr sz="2650" dirty="0">
                <a:latin typeface="Palatino"/>
                <a:cs typeface="Palatino"/>
              </a:rPr>
              <a:t>uild time</a:t>
            </a:r>
            <a:endParaRPr sz="2650">
              <a:latin typeface="Palatino"/>
              <a:cs typeface="Palati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379">
              <a:lnSpc>
                <a:spcPct val="100000"/>
              </a:lnSpc>
            </a:pPr>
            <a:r>
              <a:rPr sz="5100" dirty="0"/>
              <a:t>Plug &amp; Play?</a:t>
            </a:r>
            <a:endParaRPr sz="5100"/>
          </a:p>
          <a:p>
            <a:pPr marL="297815">
              <a:lnSpc>
                <a:spcPct val="100000"/>
              </a:lnSpc>
              <a:spcBef>
                <a:spcPts val="690"/>
              </a:spcBef>
            </a:pPr>
            <a:r>
              <a:rPr sz="2650" dirty="0">
                <a:solidFill>
                  <a:srgbClr val="696969"/>
                </a:solidFill>
              </a:rPr>
              <a:t>{N} is </a:t>
            </a:r>
            <a:r>
              <a:rPr sz="2650" spc="-5" dirty="0">
                <a:solidFill>
                  <a:srgbClr val="696969"/>
                </a:solidFill>
              </a:rPr>
              <a:t>v</a:t>
            </a:r>
            <a:r>
              <a:rPr sz="2650" dirty="0">
                <a:solidFill>
                  <a:srgbClr val="696969"/>
                </a:solidFill>
              </a:rPr>
              <a:t>ery </a:t>
            </a:r>
            <a:r>
              <a:rPr sz="2650" spc="-25" dirty="0">
                <a:solidFill>
                  <a:srgbClr val="696969"/>
                </a:solidFill>
              </a:rPr>
              <a:t>fl</a:t>
            </a:r>
            <a:r>
              <a:rPr sz="2650" dirty="0">
                <a:solidFill>
                  <a:srgbClr val="696969"/>
                </a:solidFill>
              </a:rPr>
              <a:t>exible</a:t>
            </a:r>
            <a:endParaRPr sz="2650"/>
          </a:p>
        </p:txBody>
      </p:sp>
      <p:sp>
        <p:nvSpPr>
          <p:cNvPr id="3" name="object 3"/>
          <p:cNvSpPr/>
          <p:nvPr/>
        </p:nvSpPr>
        <p:spPr>
          <a:xfrm>
            <a:off x="961159" y="2260022"/>
            <a:ext cx="606136" cy="606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3805">
              <a:lnSpc>
                <a:spcPct val="100000"/>
              </a:lnSpc>
            </a:pPr>
            <a:r>
              <a:rPr dirty="0">
                <a:solidFill>
                  <a:srgbClr val="000000"/>
                </a:solidFill>
              </a:rPr>
              <a:t>Allows </a:t>
            </a:r>
            <a:r>
              <a:rPr spc="-50" dirty="0">
                <a:solidFill>
                  <a:srgbClr val="000000"/>
                </a:solidFill>
              </a:rPr>
              <a:t>r</a:t>
            </a:r>
            <a:r>
              <a:rPr dirty="0">
                <a:solidFill>
                  <a:srgbClr val="000000"/>
                </a:solidFill>
              </a:rPr>
              <a:t>eu</a:t>
            </a:r>
            <a:r>
              <a:rPr spc="-5" dirty="0">
                <a:solidFill>
                  <a:srgbClr val="000000"/>
                </a:solidFill>
              </a:rPr>
              <a:t>s</a:t>
            </a:r>
            <a:r>
              <a:rPr dirty="0">
                <a:solidFill>
                  <a:srgbClr val="000000"/>
                </a:solidFill>
              </a:rPr>
              <a:t>e of skills &amp; assets</a:t>
            </a:r>
          </a:p>
          <a:p>
            <a:pPr marL="1221105"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1221105">
              <a:lnSpc>
                <a:spcPct val="100000"/>
              </a:lnSpc>
              <a:spcBef>
                <a:spcPts val="18"/>
              </a:spcBef>
            </a:pPr>
            <a:endParaRPr sz="3750">
              <a:latin typeface="Times New Roman"/>
              <a:cs typeface="Times New Roman"/>
            </a:endParaRPr>
          </a:p>
          <a:p>
            <a:pPr marL="1233805">
              <a:lnSpc>
                <a:spcPct val="100000"/>
              </a:lnSpc>
            </a:pPr>
            <a:r>
              <a:rPr dirty="0">
                <a:solidFill>
                  <a:srgbClr val="000000"/>
                </a:solidFill>
              </a:rPr>
              <a:t>Use nati</a:t>
            </a:r>
            <a:r>
              <a:rPr spc="-5" dirty="0">
                <a:solidFill>
                  <a:srgbClr val="000000"/>
                </a:solidFill>
              </a:rPr>
              <a:t>v</a:t>
            </a:r>
            <a:r>
              <a:rPr dirty="0">
                <a:solidFill>
                  <a:srgbClr val="000000"/>
                </a:solidFill>
              </a:rPr>
              <a:t>e libraries for ea</a:t>
            </a:r>
            <a:r>
              <a:rPr spc="-5" dirty="0">
                <a:solidFill>
                  <a:srgbClr val="000000"/>
                </a:solidFill>
              </a:rPr>
              <a:t>c</a:t>
            </a:r>
            <a:r>
              <a:rPr dirty="0">
                <a:solidFill>
                  <a:srgbClr val="000000"/>
                </a:solidFill>
              </a:rPr>
              <a:t>h platform</a:t>
            </a:r>
          </a:p>
          <a:p>
            <a:pPr marL="1233805" marR="5080">
              <a:lnSpc>
                <a:spcPct val="147900"/>
              </a:lnSpc>
              <a:spcBef>
                <a:spcPts val="340"/>
              </a:spcBef>
            </a:pPr>
            <a:r>
              <a:rPr dirty="0">
                <a:solidFill>
                  <a:srgbClr val="000000"/>
                </a:solidFill>
              </a:rPr>
              <a:t>Use JS libraries without DOM </a:t>
            </a:r>
            <a:r>
              <a:rPr spc="-5" dirty="0">
                <a:solidFill>
                  <a:srgbClr val="000000"/>
                </a:solidFill>
              </a:rPr>
              <a:t>d</a:t>
            </a:r>
            <a:r>
              <a:rPr dirty="0">
                <a:solidFill>
                  <a:srgbClr val="000000"/>
                </a:solidFill>
              </a:rPr>
              <a:t>epen</a:t>
            </a:r>
            <a:r>
              <a:rPr spc="-5" dirty="0">
                <a:solidFill>
                  <a:srgbClr val="000000"/>
                </a:solidFill>
              </a:rPr>
              <a:t>d</a:t>
            </a:r>
            <a:r>
              <a:rPr dirty="0">
                <a:solidFill>
                  <a:srgbClr val="000000"/>
                </a:solidFill>
              </a:rPr>
              <a:t>en</a:t>
            </a:r>
            <a:r>
              <a:rPr spc="-5" dirty="0">
                <a:solidFill>
                  <a:srgbClr val="000000"/>
                </a:solidFill>
              </a:rPr>
              <a:t>c</a:t>
            </a:r>
            <a:r>
              <a:rPr dirty="0">
                <a:solidFill>
                  <a:srgbClr val="000000"/>
                </a:solidFill>
              </a:rPr>
              <a:t>y Sha</a:t>
            </a:r>
            <a:r>
              <a:rPr spc="-50" dirty="0">
                <a:solidFill>
                  <a:srgbClr val="000000"/>
                </a:solidFill>
              </a:rPr>
              <a:t>r</a:t>
            </a:r>
            <a:r>
              <a:rPr dirty="0">
                <a:solidFill>
                  <a:srgbClr val="000000"/>
                </a:solidFill>
              </a:rPr>
              <a:t>ed UI styles th</a:t>
            </a:r>
            <a:r>
              <a:rPr spc="-50" dirty="0">
                <a:solidFill>
                  <a:srgbClr val="000000"/>
                </a:solidFill>
              </a:rPr>
              <a:t>r</a:t>
            </a:r>
            <a:r>
              <a:rPr dirty="0">
                <a:solidFill>
                  <a:srgbClr val="000000"/>
                </a:solidFill>
              </a:rPr>
              <a:t>ough CSS</a:t>
            </a:r>
          </a:p>
          <a:p>
            <a:pPr marL="1233805">
              <a:lnSpc>
                <a:spcPct val="100000"/>
              </a:lnSpc>
              <a:spcBef>
                <a:spcPts val="2135"/>
              </a:spcBef>
            </a:pPr>
            <a:r>
              <a:rPr dirty="0">
                <a:solidFill>
                  <a:srgbClr val="000000"/>
                </a:solidFill>
              </a:rPr>
              <a:t>F</a:t>
            </a:r>
            <a:r>
              <a:rPr spc="-5" dirty="0">
                <a:solidFill>
                  <a:srgbClr val="000000"/>
                </a:solidFill>
              </a:rPr>
              <a:t>ul</a:t>
            </a:r>
            <a:r>
              <a:rPr dirty="0">
                <a:solidFill>
                  <a:srgbClr val="000000"/>
                </a:solidFill>
              </a:rPr>
              <a:t>l </a:t>
            </a:r>
            <a:r>
              <a:rPr spc="-240" dirty="0">
                <a:solidFill>
                  <a:srgbClr val="000000"/>
                </a:solidFill>
              </a:rPr>
              <a:t>T</a:t>
            </a:r>
            <a:r>
              <a:rPr dirty="0">
                <a:solidFill>
                  <a:srgbClr val="000000"/>
                </a:solidFill>
              </a:rPr>
              <a:t>ypeS</a:t>
            </a:r>
            <a:r>
              <a:rPr spc="-5" dirty="0">
                <a:solidFill>
                  <a:srgbClr val="000000"/>
                </a:solidFill>
              </a:rPr>
              <a:t>c</a:t>
            </a:r>
            <a:r>
              <a:rPr dirty="0">
                <a:solidFill>
                  <a:srgbClr val="000000"/>
                </a:solidFill>
              </a:rPr>
              <a:t>ript Support</a:t>
            </a:r>
          </a:p>
        </p:txBody>
      </p:sp>
      <p:sp>
        <p:nvSpPr>
          <p:cNvPr id="5" name="object 5"/>
          <p:cNvSpPr/>
          <p:nvPr/>
        </p:nvSpPr>
        <p:spPr>
          <a:xfrm>
            <a:off x="900545" y="3584863"/>
            <a:ext cx="917863" cy="5974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7297" y="4707601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4">
                <a:moveTo>
                  <a:pt x="0" y="0"/>
                </a:moveTo>
                <a:lnTo>
                  <a:pt x="232600" y="0"/>
                </a:lnTo>
              </a:path>
            </a:pathLst>
          </a:custGeom>
          <a:ln w="57381">
            <a:solidFill>
              <a:srgbClr val="CD36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6022" y="4620259"/>
            <a:ext cx="349250" cy="59690"/>
          </a:xfrm>
          <a:custGeom>
            <a:avLst/>
            <a:gdLst/>
            <a:ahLst/>
            <a:cxnLst/>
            <a:rect l="l" t="t" r="r" b="b"/>
            <a:pathLst>
              <a:path w="349250" h="59689">
                <a:moveTo>
                  <a:pt x="0" y="59690"/>
                </a:moveTo>
                <a:lnTo>
                  <a:pt x="349179" y="59690"/>
                </a:lnTo>
                <a:lnTo>
                  <a:pt x="349179" y="0"/>
                </a:lnTo>
                <a:lnTo>
                  <a:pt x="0" y="0"/>
                </a:lnTo>
                <a:lnTo>
                  <a:pt x="0" y="59690"/>
                </a:lnTo>
                <a:close/>
              </a:path>
            </a:pathLst>
          </a:custGeom>
          <a:solidFill>
            <a:srgbClr val="CD36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6022" y="4389120"/>
            <a:ext cx="59690" cy="231140"/>
          </a:xfrm>
          <a:custGeom>
            <a:avLst/>
            <a:gdLst/>
            <a:ahLst/>
            <a:cxnLst/>
            <a:rect l="l" t="t" r="r" b="b"/>
            <a:pathLst>
              <a:path w="59690" h="231139">
                <a:moveTo>
                  <a:pt x="0" y="231139"/>
                </a:moveTo>
                <a:lnTo>
                  <a:pt x="59311" y="231139"/>
                </a:lnTo>
                <a:lnTo>
                  <a:pt x="59311" y="0"/>
                </a:lnTo>
                <a:lnTo>
                  <a:pt x="0" y="0"/>
                </a:lnTo>
                <a:lnTo>
                  <a:pt x="0" y="231139"/>
                </a:lnTo>
                <a:close/>
              </a:path>
            </a:pathLst>
          </a:custGeom>
          <a:solidFill>
            <a:srgbClr val="CD36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6022" y="4330700"/>
            <a:ext cx="1047750" cy="58419"/>
          </a:xfrm>
          <a:custGeom>
            <a:avLst/>
            <a:gdLst/>
            <a:ahLst/>
            <a:cxnLst/>
            <a:rect l="l" t="t" r="r" b="b"/>
            <a:pathLst>
              <a:path w="1047750" h="58420">
                <a:moveTo>
                  <a:pt x="0" y="58419"/>
                </a:moveTo>
                <a:lnTo>
                  <a:pt x="1047749" y="58419"/>
                </a:lnTo>
                <a:lnTo>
                  <a:pt x="1047749" y="0"/>
                </a:lnTo>
                <a:lnTo>
                  <a:pt x="0" y="0"/>
                </a:lnTo>
                <a:lnTo>
                  <a:pt x="0" y="58419"/>
                </a:lnTo>
                <a:close/>
              </a:path>
            </a:pathLst>
          </a:custGeom>
          <a:solidFill>
            <a:srgbClr val="CD36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00525" y="4621529"/>
            <a:ext cx="583565" cy="58419"/>
          </a:xfrm>
          <a:custGeom>
            <a:avLst/>
            <a:gdLst/>
            <a:ahLst/>
            <a:cxnLst/>
            <a:rect l="l" t="t" r="r" b="b"/>
            <a:pathLst>
              <a:path w="583564" h="58420">
                <a:moveTo>
                  <a:pt x="0" y="58420"/>
                </a:moveTo>
                <a:lnTo>
                  <a:pt x="583246" y="58420"/>
                </a:lnTo>
                <a:lnTo>
                  <a:pt x="583246" y="0"/>
                </a:lnTo>
                <a:lnTo>
                  <a:pt x="0" y="0"/>
                </a:lnTo>
                <a:lnTo>
                  <a:pt x="0" y="58420"/>
                </a:lnTo>
                <a:close/>
              </a:path>
            </a:pathLst>
          </a:custGeom>
          <a:solidFill>
            <a:srgbClr val="CD36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17200" y="4620259"/>
            <a:ext cx="466725" cy="0"/>
          </a:xfrm>
          <a:custGeom>
            <a:avLst/>
            <a:gdLst/>
            <a:ahLst/>
            <a:cxnLst/>
            <a:rect l="l" t="t" r="r" b="b"/>
            <a:pathLst>
              <a:path w="466725">
                <a:moveTo>
                  <a:pt x="0" y="0"/>
                </a:moveTo>
                <a:lnTo>
                  <a:pt x="466571" y="0"/>
                </a:lnTo>
              </a:path>
            </a:pathLst>
          </a:custGeom>
          <a:ln w="3809">
            <a:solidFill>
              <a:srgbClr val="CD36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17200" y="4389120"/>
            <a:ext cx="59055" cy="229870"/>
          </a:xfrm>
          <a:custGeom>
            <a:avLst/>
            <a:gdLst/>
            <a:ahLst/>
            <a:cxnLst/>
            <a:rect l="l" t="t" r="r" b="b"/>
            <a:pathLst>
              <a:path w="59055" h="229870">
                <a:moveTo>
                  <a:pt x="0" y="229869"/>
                </a:moveTo>
                <a:lnTo>
                  <a:pt x="58647" y="229869"/>
                </a:lnTo>
                <a:lnTo>
                  <a:pt x="58647" y="0"/>
                </a:lnTo>
                <a:lnTo>
                  <a:pt x="0" y="0"/>
                </a:lnTo>
                <a:lnTo>
                  <a:pt x="0" y="229869"/>
                </a:lnTo>
                <a:close/>
              </a:path>
            </a:pathLst>
          </a:custGeom>
          <a:solidFill>
            <a:srgbClr val="CD36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1072" y="4445873"/>
            <a:ext cx="58419" cy="174625"/>
          </a:xfrm>
          <a:custGeom>
            <a:avLst/>
            <a:gdLst/>
            <a:ahLst/>
            <a:cxnLst/>
            <a:rect l="l" t="t" r="r" b="b"/>
            <a:pathLst>
              <a:path w="58419" h="174625">
                <a:moveTo>
                  <a:pt x="58187" y="0"/>
                </a:moveTo>
                <a:lnTo>
                  <a:pt x="0" y="0"/>
                </a:lnTo>
                <a:lnTo>
                  <a:pt x="0" y="174430"/>
                </a:lnTo>
                <a:lnTo>
                  <a:pt x="58187" y="174430"/>
                </a:lnTo>
                <a:lnTo>
                  <a:pt x="58187" y="0"/>
                </a:lnTo>
                <a:close/>
              </a:path>
            </a:pathLst>
          </a:custGeom>
          <a:solidFill>
            <a:srgbClr val="CD36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6925" y="4389625"/>
            <a:ext cx="58419" cy="231140"/>
          </a:xfrm>
          <a:custGeom>
            <a:avLst/>
            <a:gdLst/>
            <a:ahLst/>
            <a:cxnLst/>
            <a:rect l="l" t="t" r="r" b="b"/>
            <a:pathLst>
              <a:path w="58419" h="231139">
                <a:moveTo>
                  <a:pt x="57651" y="0"/>
                </a:moveTo>
                <a:lnTo>
                  <a:pt x="0" y="0"/>
                </a:lnTo>
                <a:lnTo>
                  <a:pt x="0" y="230678"/>
                </a:lnTo>
                <a:lnTo>
                  <a:pt x="58205" y="230678"/>
                </a:lnTo>
                <a:lnTo>
                  <a:pt x="57651" y="0"/>
                </a:lnTo>
                <a:close/>
              </a:path>
            </a:pathLst>
          </a:custGeom>
          <a:solidFill>
            <a:srgbClr val="CD36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7682" y="4446270"/>
            <a:ext cx="58419" cy="172720"/>
          </a:xfrm>
          <a:custGeom>
            <a:avLst/>
            <a:gdLst/>
            <a:ahLst/>
            <a:cxnLst/>
            <a:rect l="l" t="t" r="r" b="b"/>
            <a:pathLst>
              <a:path w="58419" h="172720">
                <a:moveTo>
                  <a:pt x="0" y="172719"/>
                </a:moveTo>
                <a:lnTo>
                  <a:pt x="58038" y="172719"/>
                </a:lnTo>
                <a:lnTo>
                  <a:pt x="58038" y="0"/>
                </a:lnTo>
                <a:lnTo>
                  <a:pt x="0" y="0"/>
                </a:lnTo>
                <a:lnTo>
                  <a:pt x="0" y="172719"/>
                </a:lnTo>
                <a:close/>
              </a:path>
            </a:pathLst>
          </a:custGeom>
          <a:solidFill>
            <a:srgbClr val="CD36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91795" y="4446096"/>
            <a:ext cx="58419" cy="173355"/>
          </a:xfrm>
          <a:custGeom>
            <a:avLst/>
            <a:gdLst/>
            <a:ahLst/>
            <a:cxnLst/>
            <a:rect l="l" t="t" r="r" b="b"/>
            <a:pathLst>
              <a:path w="58419" h="173354">
                <a:moveTo>
                  <a:pt x="57975" y="0"/>
                </a:moveTo>
                <a:lnTo>
                  <a:pt x="0" y="0"/>
                </a:lnTo>
                <a:lnTo>
                  <a:pt x="0" y="173182"/>
                </a:lnTo>
                <a:lnTo>
                  <a:pt x="57975" y="173182"/>
                </a:lnTo>
                <a:lnTo>
                  <a:pt x="57975" y="0"/>
                </a:lnTo>
                <a:close/>
              </a:path>
            </a:pathLst>
          </a:custGeom>
          <a:solidFill>
            <a:srgbClr val="CD36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23712" y="4388600"/>
            <a:ext cx="60325" cy="231140"/>
          </a:xfrm>
          <a:custGeom>
            <a:avLst/>
            <a:gdLst/>
            <a:ahLst/>
            <a:cxnLst/>
            <a:rect l="l" t="t" r="r" b="b"/>
            <a:pathLst>
              <a:path w="60325" h="231139">
                <a:moveTo>
                  <a:pt x="60059" y="0"/>
                </a:moveTo>
                <a:lnTo>
                  <a:pt x="0" y="0"/>
                </a:lnTo>
                <a:lnTo>
                  <a:pt x="0" y="230677"/>
                </a:lnTo>
                <a:lnTo>
                  <a:pt x="60059" y="230677"/>
                </a:lnTo>
                <a:lnTo>
                  <a:pt x="60059" y="0"/>
                </a:lnTo>
                <a:close/>
              </a:path>
            </a:pathLst>
          </a:custGeom>
          <a:solidFill>
            <a:srgbClr val="CD36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99128" y="4444711"/>
            <a:ext cx="60960" cy="118745"/>
          </a:xfrm>
          <a:custGeom>
            <a:avLst/>
            <a:gdLst/>
            <a:ahLst/>
            <a:cxnLst/>
            <a:rect l="l" t="t" r="r" b="b"/>
            <a:pathLst>
              <a:path w="60959" h="118745">
                <a:moveTo>
                  <a:pt x="60769" y="0"/>
                </a:moveTo>
                <a:lnTo>
                  <a:pt x="0" y="0"/>
                </a:lnTo>
                <a:lnTo>
                  <a:pt x="0" y="118455"/>
                </a:lnTo>
                <a:lnTo>
                  <a:pt x="60769" y="118455"/>
                </a:lnTo>
                <a:lnTo>
                  <a:pt x="60769" y="0"/>
                </a:lnTo>
                <a:close/>
              </a:path>
            </a:pathLst>
          </a:custGeom>
          <a:solidFill>
            <a:srgbClr val="CD36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4454" y="4866409"/>
            <a:ext cx="519545" cy="5195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95795" y="5533159"/>
            <a:ext cx="536863" cy="5368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70908" y="1333500"/>
            <a:ext cx="1879022" cy="18790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3255" y="3497440"/>
            <a:ext cx="6917055" cy="519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T</a:t>
            </a:r>
            <a:r>
              <a:rPr sz="3850" spc="-5" dirty="0">
                <a:solidFill>
                  <a:srgbClr val="696969"/>
                </a:solidFill>
                <a:latin typeface="Palatino"/>
                <a:cs typeface="Palatino"/>
              </a:rPr>
              <a:t>hin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k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I'm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spc="-5" dirty="0">
                <a:solidFill>
                  <a:srgbClr val="696969"/>
                </a:solidFill>
                <a:latin typeface="Palatino"/>
                <a:cs typeface="Palatino"/>
              </a:rPr>
              <a:t>s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old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..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whe</a:t>
            </a:r>
            <a:r>
              <a:rPr sz="3850" spc="-70" dirty="0">
                <a:solidFill>
                  <a:srgbClr val="696969"/>
                </a:solidFill>
                <a:latin typeface="Palatino"/>
                <a:cs typeface="Palatino"/>
              </a:rPr>
              <a:t>r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e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to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spc="-5" dirty="0">
                <a:solidFill>
                  <a:srgbClr val="696969"/>
                </a:solidFill>
                <a:latin typeface="Palatino"/>
                <a:cs typeface="Palatino"/>
              </a:rPr>
              <a:t>s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tart?</a:t>
            </a:r>
            <a:endParaRPr sz="3850">
              <a:latin typeface="Palatino"/>
              <a:cs typeface="Palatin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6521" y="4843600"/>
            <a:ext cx="6365875" cy="874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8765">
              <a:lnSpc>
                <a:spcPct val="100000"/>
              </a:lnSpc>
            </a:pP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{N} gi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v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es you </a:t>
            </a:r>
            <a:r>
              <a:rPr sz="2650" spc="-25" dirty="0">
                <a:solidFill>
                  <a:srgbClr val="888888"/>
                </a:solidFill>
                <a:latin typeface="Palatino"/>
                <a:cs typeface="Palatino"/>
              </a:rPr>
              <a:t>fl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exibility</a:t>
            </a:r>
            <a:endParaRPr sz="2650">
              <a:latin typeface="Palatino"/>
              <a:cs typeface="Palatino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650" spc="-245" dirty="0">
                <a:solidFill>
                  <a:srgbClr val="888888"/>
                </a:solidFill>
                <a:latin typeface="Palatino"/>
                <a:cs typeface="Palatino"/>
              </a:rPr>
              <a:t>Y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ou get </a:t>
            </a:r>
            <a:r>
              <a:rPr sz="2650" dirty="0">
                <a:solidFill>
                  <a:srgbClr val="FFA500"/>
                </a:solidFill>
                <a:latin typeface="Palatino"/>
                <a:cs typeface="Palatino"/>
              </a:rPr>
              <a:t>2 ways 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to start and </a:t>
            </a:r>
            <a:r>
              <a:rPr sz="2650" spc="-5" dirty="0">
                <a:solidFill>
                  <a:srgbClr val="FFA500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FFA500"/>
                </a:solidFill>
                <a:latin typeface="Palatino"/>
                <a:cs typeface="Palatino"/>
              </a:rPr>
              <a:t>hoi</a:t>
            </a:r>
            <a:r>
              <a:rPr sz="2650" spc="-5" dirty="0">
                <a:solidFill>
                  <a:srgbClr val="FFA500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FFA500"/>
                </a:solidFill>
                <a:latin typeface="Palatino"/>
                <a:cs typeface="Palatino"/>
              </a:rPr>
              <a:t>e of ID</a:t>
            </a:r>
            <a:r>
              <a:rPr sz="2650" spc="-5" dirty="0">
                <a:solidFill>
                  <a:srgbClr val="FFA500"/>
                </a:solidFill>
                <a:latin typeface="Palatino"/>
                <a:cs typeface="Palatino"/>
              </a:rPr>
              <a:t>E</a:t>
            </a:r>
            <a:r>
              <a:rPr sz="2650" dirty="0">
                <a:solidFill>
                  <a:srgbClr val="FFA500"/>
                </a:solidFill>
                <a:latin typeface="Palatino"/>
                <a:cs typeface="Palatino"/>
              </a:rPr>
              <a:t>s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!</a:t>
            </a:r>
            <a:endParaRPr sz="2650">
              <a:latin typeface="Palatino"/>
              <a:cs typeface="Palati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379">
              <a:lnSpc>
                <a:spcPct val="100000"/>
              </a:lnSpc>
            </a:pPr>
            <a:r>
              <a:rPr sz="5100" spc="-470" dirty="0"/>
              <a:t>W</a:t>
            </a:r>
            <a:r>
              <a:rPr sz="5100" dirty="0"/>
              <a:t>e </a:t>
            </a:r>
            <a:r>
              <a:rPr sz="5100" spc="-5" dirty="0"/>
              <a:t>LO</a:t>
            </a:r>
            <a:r>
              <a:rPr sz="5100" dirty="0"/>
              <a:t>VE </a:t>
            </a:r>
            <a:r>
              <a:rPr sz="5100" spc="-5" dirty="0"/>
              <a:t>O</a:t>
            </a:r>
            <a:r>
              <a:rPr sz="5100" dirty="0"/>
              <a:t>pen So</a:t>
            </a:r>
            <a:r>
              <a:rPr sz="5100" spc="-5" dirty="0"/>
              <a:t>u</a:t>
            </a:r>
            <a:r>
              <a:rPr sz="5100" spc="-90" dirty="0"/>
              <a:t>r</a:t>
            </a:r>
            <a:r>
              <a:rPr sz="5100" spc="-5" dirty="0"/>
              <a:t>c</a:t>
            </a:r>
            <a:r>
              <a:rPr sz="5100" dirty="0"/>
              <a:t>e</a:t>
            </a:r>
            <a:endParaRPr sz="5100"/>
          </a:p>
          <a:p>
            <a:pPr marL="297815">
              <a:lnSpc>
                <a:spcPct val="100000"/>
              </a:lnSpc>
              <a:spcBef>
                <a:spcPts val="690"/>
              </a:spcBef>
            </a:pPr>
            <a:r>
              <a:rPr sz="2650" dirty="0">
                <a:solidFill>
                  <a:srgbClr val="696969"/>
                </a:solidFill>
              </a:rPr>
              <a:t>Ch</a:t>
            </a:r>
            <a:r>
              <a:rPr sz="2650" spc="-5" dirty="0">
                <a:solidFill>
                  <a:srgbClr val="696969"/>
                </a:solidFill>
              </a:rPr>
              <a:t>o</a:t>
            </a:r>
            <a:r>
              <a:rPr sz="2650" dirty="0">
                <a:solidFill>
                  <a:srgbClr val="696969"/>
                </a:solidFill>
              </a:rPr>
              <a:t>i</a:t>
            </a:r>
            <a:r>
              <a:rPr sz="2650" spc="-5" dirty="0">
                <a:solidFill>
                  <a:srgbClr val="696969"/>
                </a:solidFill>
              </a:rPr>
              <a:t>c</a:t>
            </a:r>
            <a:r>
              <a:rPr sz="2650" dirty="0">
                <a:solidFill>
                  <a:srgbClr val="696969"/>
                </a:solidFill>
              </a:rPr>
              <a:t>e #1: {N} is OSS on GitHub</a:t>
            </a:r>
            <a:endParaRPr sz="2650"/>
          </a:p>
        </p:txBody>
      </p:sp>
      <p:sp>
        <p:nvSpPr>
          <p:cNvPr id="3" name="object 3"/>
          <p:cNvSpPr/>
          <p:nvPr/>
        </p:nvSpPr>
        <p:spPr>
          <a:xfrm>
            <a:off x="649431" y="2649681"/>
            <a:ext cx="606136" cy="606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7845" y="2774077"/>
            <a:ext cx="7797165" cy="3336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3415">
              <a:lnSpc>
                <a:spcPct val="100000"/>
              </a:lnSpc>
            </a:pPr>
            <a:r>
              <a:rPr sz="2650" dirty="0">
                <a:latin typeface="Palatino"/>
                <a:cs typeface="Palatino"/>
              </a:rPr>
              <a:t>Start @ </a:t>
            </a:r>
            <a:r>
              <a:rPr sz="2650" u="sng" dirty="0">
                <a:solidFill>
                  <a:srgbClr val="106BCC"/>
                </a:solidFill>
                <a:latin typeface="Palatino"/>
                <a:cs typeface="Palatino"/>
                <a:hlinkClick r:id="rId4"/>
              </a:rPr>
              <a:t>https://ww</a:t>
            </a:r>
            <a:r>
              <a:rPr sz="2650" u="sng" spc="-245" dirty="0">
                <a:solidFill>
                  <a:srgbClr val="106BCC"/>
                </a:solidFill>
                <a:latin typeface="Palatino"/>
                <a:cs typeface="Palatino"/>
              </a:rPr>
              <a:t>w</a:t>
            </a:r>
            <a:r>
              <a:rPr sz="2650" u="sng" dirty="0">
                <a:solidFill>
                  <a:srgbClr val="106BCC"/>
                </a:solidFill>
                <a:latin typeface="Palatino"/>
                <a:cs typeface="Palatino"/>
                <a:hlinkClick r:id="rId4"/>
              </a:rPr>
              <a:t>.nat</a:t>
            </a:r>
            <a:r>
              <a:rPr sz="2650" u="sng" dirty="0">
                <a:solidFill>
                  <a:srgbClr val="106BCC"/>
                </a:solidFill>
                <a:latin typeface="Palatino"/>
                <a:cs typeface="Palatino"/>
              </a:rPr>
              <a:t>i</a:t>
            </a:r>
            <a:r>
              <a:rPr sz="2650" u="sng" spc="-5" dirty="0">
                <a:solidFill>
                  <a:srgbClr val="106BCC"/>
                </a:solidFill>
                <a:latin typeface="Palatino"/>
                <a:cs typeface="Palatino"/>
              </a:rPr>
              <a:t>v</a:t>
            </a:r>
            <a:r>
              <a:rPr sz="2650" u="sng" dirty="0">
                <a:solidFill>
                  <a:srgbClr val="106BCC"/>
                </a:solidFill>
                <a:latin typeface="Palatino"/>
                <a:cs typeface="Palatino"/>
                <a:hlinkClick r:id="rId4"/>
              </a:rPr>
              <a:t>es</a:t>
            </a:r>
            <a:r>
              <a:rPr sz="2650" u="sng" spc="-5" dirty="0">
                <a:solidFill>
                  <a:srgbClr val="106BCC"/>
                </a:solidFill>
                <a:latin typeface="Palatino"/>
                <a:cs typeface="Palatino"/>
                <a:hlinkClick r:id="rId4"/>
              </a:rPr>
              <a:t>c</a:t>
            </a:r>
            <a:r>
              <a:rPr sz="2650" u="sng" dirty="0">
                <a:solidFill>
                  <a:srgbClr val="106BCC"/>
                </a:solidFill>
                <a:latin typeface="Palatino"/>
                <a:cs typeface="Palatino"/>
                <a:hlinkClick r:id="rId4"/>
              </a:rPr>
              <a:t>ript.o</a:t>
            </a:r>
            <a:r>
              <a:rPr sz="2650" u="sng" spc="-50" dirty="0">
                <a:solidFill>
                  <a:srgbClr val="106BCC"/>
                </a:solidFill>
                <a:latin typeface="Palatino"/>
                <a:cs typeface="Palatino"/>
                <a:hlinkClick r:id="rId4"/>
              </a:rPr>
              <a:t>r</a:t>
            </a:r>
            <a:r>
              <a:rPr sz="2650" u="sng" dirty="0">
                <a:solidFill>
                  <a:srgbClr val="106BCC"/>
                </a:solidFill>
                <a:latin typeface="Palatino"/>
                <a:cs typeface="Palatino"/>
                <a:hlinkClick r:id="rId4"/>
              </a:rPr>
              <a:t>g/</a:t>
            </a:r>
            <a:endParaRPr sz="2650" u="sng" dirty="0">
              <a:latin typeface="Palatino"/>
              <a:cs typeface="Palatino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3700" dirty="0">
              <a:latin typeface="Times New Roman"/>
              <a:cs typeface="Times New Roman"/>
            </a:endParaRPr>
          </a:p>
          <a:p>
            <a:pPr marL="653415" marR="5080">
              <a:lnSpc>
                <a:spcPct val="128600"/>
              </a:lnSpc>
            </a:pPr>
            <a:r>
              <a:rPr sz="2650" dirty="0">
                <a:latin typeface="Palatino"/>
                <a:cs typeface="Palatino"/>
              </a:rPr>
              <a:t>Che</a:t>
            </a:r>
            <a:r>
              <a:rPr sz="2650" spc="-5" dirty="0">
                <a:latin typeface="Palatino"/>
                <a:cs typeface="Palatino"/>
              </a:rPr>
              <a:t>c</a:t>
            </a:r>
            <a:r>
              <a:rPr sz="2650" dirty="0">
                <a:latin typeface="Palatino"/>
                <a:cs typeface="Palatino"/>
              </a:rPr>
              <a:t>k out | Use it | Fork it </a:t>
            </a:r>
            <a:endParaRPr lang="en-US" sz="2650" dirty="0" smtClean="0">
              <a:latin typeface="Palatino"/>
              <a:cs typeface="Palatino"/>
            </a:endParaRPr>
          </a:p>
          <a:p>
            <a:pPr marL="653415" marR="5080">
              <a:lnSpc>
                <a:spcPct val="128600"/>
              </a:lnSpc>
            </a:pPr>
            <a:r>
              <a:rPr sz="2650" dirty="0" smtClean="0">
                <a:solidFill>
                  <a:srgbClr val="106BCC"/>
                </a:solidFill>
                <a:latin typeface="Palatino"/>
                <a:cs typeface="Palatino"/>
              </a:rPr>
              <a:t>https</a:t>
            </a:r>
            <a:r>
              <a:rPr sz="2650" dirty="0">
                <a:solidFill>
                  <a:srgbClr val="106BCC"/>
                </a:solidFill>
                <a:latin typeface="Palatino"/>
                <a:cs typeface="Palatino"/>
              </a:rPr>
              <a:t>://github.</a:t>
            </a:r>
            <a:r>
              <a:rPr sz="2650" spc="-5" dirty="0">
                <a:solidFill>
                  <a:srgbClr val="106BCC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106BCC"/>
                </a:solidFill>
                <a:latin typeface="Palatino"/>
                <a:cs typeface="Palatino"/>
              </a:rPr>
              <a:t>om/Nati</a:t>
            </a:r>
            <a:r>
              <a:rPr sz="2650" spc="-5" dirty="0">
                <a:solidFill>
                  <a:srgbClr val="106BCC"/>
                </a:solidFill>
                <a:latin typeface="Palatino"/>
                <a:cs typeface="Palatino"/>
              </a:rPr>
              <a:t>v</a:t>
            </a:r>
            <a:r>
              <a:rPr sz="2650" dirty="0">
                <a:solidFill>
                  <a:srgbClr val="106BCC"/>
                </a:solidFill>
                <a:latin typeface="Palatino"/>
                <a:cs typeface="Palatino"/>
              </a:rPr>
              <a:t>eS</a:t>
            </a:r>
            <a:r>
              <a:rPr sz="2650" spc="-5" dirty="0">
                <a:solidFill>
                  <a:srgbClr val="106BCC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106BCC"/>
                </a:solidFill>
                <a:latin typeface="Palatino"/>
                <a:cs typeface="Palatino"/>
              </a:rPr>
              <a:t>ript/Nati</a:t>
            </a:r>
            <a:r>
              <a:rPr sz="2650" spc="-5" dirty="0">
                <a:solidFill>
                  <a:srgbClr val="106BCC"/>
                </a:solidFill>
                <a:latin typeface="Palatino"/>
                <a:cs typeface="Palatino"/>
              </a:rPr>
              <a:t>v</a:t>
            </a:r>
            <a:r>
              <a:rPr sz="2650" dirty="0">
                <a:solidFill>
                  <a:srgbClr val="106BCC"/>
                </a:solidFill>
                <a:latin typeface="Palatino"/>
                <a:cs typeface="Palatino"/>
              </a:rPr>
              <a:t>eS</a:t>
            </a:r>
            <a:r>
              <a:rPr sz="2650" spc="-5" dirty="0">
                <a:solidFill>
                  <a:srgbClr val="106BCC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106BCC"/>
                </a:solidFill>
                <a:latin typeface="Palatino"/>
                <a:cs typeface="Palatino"/>
              </a:rPr>
              <a:t>ript</a:t>
            </a:r>
            <a:endParaRPr sz="2650" dirty="0">
              <a:latin typeface="Palatino"/>
              <a:cs typeface="Palatino"/>
            </a:endParaRP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50" spc="-245" dirty="0">
                <a:solidFill>
                  <a:srgbClr val="888888"/>
                </a:solidFill>
                <a:latin typeface="Palatino"/>
                <a:cs typeface="Palatino"/>
              </a:rPr>
              <a:t>Y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ep, it's 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ompletely </a:t>
            </a:r>
            <a:r>
              <a:rPr sz="2650" dirty="0">
                <a:solidFill>
                  <a:srgbClr val="FFA500"/>
                </a:solidFill>
                <a:latin typeface="Palatino"/>
                <a:cs typeface="Palatino"/>
              </a:rPr>
              <a:t>FR</a:t>
            </a:r>
            <a:r>
              <a:rPr sz="2650" spc="-5" dirty="0">
                <a:solidFill>
                  <a:srgbClr val="FFA500"/>
                </a:solidFill>
                <a:latin typeface="Palatino"/>
                <a:cs typeface="Palatino"/>
              </a:rPr>
              <a:t>E</a:t>
            </a:r>
            <a:r>
              <a:rPr sz="2650" dirty="0">
                <a:solidFill>
                  <a:srgbClr val="FFA500"/>
                </a:solidFill>
                <a:latin typeface="Palatino"/>
                <a:cs typeface="Palatino"/>
              </a:rPr>
              <a:t>E 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.. the</a:t>
            </a:r>
            <a:r>
              <a:rPr sz="2650" spc="-50" dirty="0">
                <a:solidFill>
                  <a:srgbClr val="888888"/>
                </a:solidFill>
                <a:latin typeface="Palatino"/>
                <a:cs typeface="Palatino"/>
              </a:rPr>
              <a:t>r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e is no 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at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h!</a:t>
            </a:r>
            <a:endParaRPr sz="2650" dirty="0">
              <a:latin typeface="Palatino"/>
              <a:cs typeface="Palatin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2840" y="3801340"/>
            <a:ext cx="787977" cy="7879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379">
              <a:lnSpc>
                <a:spcPct val="100000"/>
              </a:lnSpc>
            </a:pPr>
            <a:r>
              <a:rPr sz="5100" spc="-5" dirty="0"/>
              <a:t>H</a:t>
            </a:r>
            <a:r>
              <a:rPr sz="5100" dirty="0"/>
              <a:t>ow </a:t>
            </a:r>
            <a:r>
              <a:rPr sz="5100" spc="-5" dirty="0"/>
              <a:t>d</a:t>
            </a:r>
            <a:r>
              <a:rPr sz="5100" dirty="0"/>
              <a:t>o I </a:t>
            </a:r>
            <a:r>
              <a:rPr sz="5100" spc="-5" dirty="0"/>
              <a:t>s</a:t>
            </a:r>
            <a:r>
              <a:rPr sz="5100" dirty="0"/>
              <a:t>tart?</a:t>
            </a:r>
            <a:endParaRPr sz="5100"/>
          </a:p>
        </p:txBody>
      </p:sp>
      <p:sp>
        <p:nvSpPr>
          <p:cNvPr id="3" name="object 3"/>
          <p:cNvSpPr txBox="1"/>
          <p:nvPr/>
        </p:nvSpPr>
        <p:spPr>
          <a:xfrm>
            <a:off x="939800" y="1349368"/>
            <a:ext cx="6430645" cy="1013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320"/>
              </a:lnSpc>
            </a:pP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{N} Command </a:t>
            </a:r>
            <a:r>
              <a:rPr sz="2650" spc="-5" dirty="0">
                <a:solidFill>
                  <a:srgbClr val="696969"/>
                </a:solidFill>
                <a:latin typeface="Palatino"/>
                <a:cs typeface="Palatino"/>
              </a:rPr>
              <a:t>L</a:t>
            </a: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ine Interfa</a:t>
            </a:r>
            <a:r>
              <a:rPr sz="2650" spc="-5" dirty="0">
                <a:solidFill>
                  <a:srgbClr val="696969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e makes it easy </a:t>
            </a:r>
            <a:r>
              <a:rPr sz="2650" dirty="0">
                <a:latin typeface="Palatino"/>
                <a:cs typeface="Palatino"/>
              </a:rPr>
              <a:t>Grab t</a:t>
            </a:r>
            <a:r>
              <a:rPr sz="2650" spc="-5" dirty="0">
                <a:latin typeface="Palatino"/>
                <a:cs typeface="Palatino"/>
              </a:rPr>
              <a:t>h</a:t>
            </a:r>
            <a:r>
              <a:rPr sz="2650" dirty="0">
                <a:latin typeface="Palatino"/>
                <a:cs typeface="Palatino"/>
              </a:rPr>
              <a:t>e Nati</a:t>
            </a:r>
            <a:r>
              <a:rPr sz="2650" spc="-5" dirty="0">
                <a:latin typeface="Palatino"/>
                <a:cs typeface="Palatino"/>
              </a:rPr>
              <a:t>v</a:t>
            </a:r>
            <a:r>
              <a:rPr sz="2650" dirty="0">
                <a:latin typeface="Palatino"/>
                <a:cs typeface="Palatino"/>
              </a:rPr>
              <a:t>eS</a:t>
            </a:r>
            <a:r>
              <a:rPr sz="2650" spc="-5" dirty="0">
                <a:latin typeface="Palatino"/>
                <a:cs typeface="Palatino"/>
              </a:rPr>
              <a:t>c</a:t>
            </a:r>
            <a:r>
              <a:rPr sz="2650" dirty="0">
                <a:latin typeface="Palatino"/>
                <a:cs typeface="Palatino"/>
              </a:rPr>
              <a:t>ript C</a:t>
            </a:r>
            <a:r>
              <a:rPr sz="2650" spc="-5" dirty="0">
                <a:latin typeface="Palatino"/>
                <a:cs typeface="Palatino"/>
              </a:rPr>
              <a:t>L</a:t>
            </a:r>
            <a:r>
              <a:rPr sz="2650" dirty="0">
                <a:latin typeface="Palatino"/>
                <a:cs typeface="Palatino"/>
              </a:rPr>
              <a:t>I: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4400" y="2647950"/>
            <a:ext cx="3888104" cy="805815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172720">
              <a:lnSpc>
                <a:spcPct val="100000"/>
              </a:lnSpc>
            </a:pPr>
            <a:r>
              <a:rPr sz="1700" spc="-5" dirty="0">
                <a:solidFill>
                  <a:srgbClr val="DCDCDC"/>
                </a:solidFill>
                <a:latin typeface="Courier"/>
                <a:cs typeface="Courier"/>
              </a:rPr>
              <a:t>np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m </a:t>
            </a:r>
            <a:r>
              <a:rPr sz="1700" dirty="0">
                <a:solidFill>
                  <a:srgbClr val="E3CEAB"/>
                </a:solidFill>
                <a:latin typeface="Courier"/>
                <a:cs typeface="Courier"/>
              </a:rPr>
              <a:t>install </a:t>
            </a:r>
            <a:r>
              <a:rPr sz="1700" spc="-5" dirty="0">
                <a:solidFill>
                  <a:srgbClr val="DCDCDC"/>
                </a:solidFill>
                <a:latin typeface="Courier"/>
                <a:cs typeface="Courier"/>
              </a:rPr>
              <a:t>-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g nativescript</a:t>
            </a:r>
            <a:endParaRPr sz="1700" dirty="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2496" y="3943350"/>
            <a:ext cx="3888104" cy="961390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172720">
              <a:lnSpc>
                <a:spcPct val="100000"/>
              </a:lnSpc>
            </a:pPr>
            <a:r>
              <a:rPr sz="1700" spc="-5" dirty="0">
                <a:solidFill>
                  <a:srgbClr val="DCDCDC"/>
                </a:solidFill>
                <a:latin typeface="Courier"/>
                <a:cs typeface="Courier"/>
              </a:rPr>
              <a:t>tn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s </a:t>
            </a:r>
            <a:r>
              <a:rPr sz="1700" dirty="0">
                <a:solidFill>
                  <a:srgbClr val="CC9393"/>
                </a:solidFill>
                <a:latin typeface="Courier"/>
                <a:cs typeface="Courier"/>
              </a:rPr>
              <a:t>create 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MyApp</a:t>
            </a:r>
            <a:endParaRPr sz="1700">
              <a:latin typeface="Courier"/>
              <a:cs typeface="Courier"/>
            </a:endParaRPr>
          </a:p>
          <a:p>
            <a:pPr marL="172720">
              <a:lnSpc>
                <a:spcPct val="100000"/>
              </a:lnSpc>
              <a:spcBef>
                <a:spcPts val="5"/>
              </a:spcBef>
            </a:pPr>
            <a:r>
              <a:rPr sz="1700" spc="-5" dirty="0">
                <a:solidFill>
                  <a:srgbClr val="DCDCDC"/>
                </a:solidFill>
                <a:latin typeface="Courier"/>
                <a:cs typeface="Courier"/>
              </a:rPr>
              <a:t>tn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s </a:t>
            </a:r>
            <a:r>
              <a:rPr sz="1700" dirty="0">
                <a:solidFill>
                  <a:srgbClr val="CC9393"/>
                </a:solidFill>
                <a:latin typeface="Courier"/>
                <a:cs typeface="Courier"/>
              </a:rPr>
              <a:t>platform add 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android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400" y="3503930"/>
            <a:ext cx="4824095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dirty="0">
                <a:latin typeface="Palatino"/>
                <a:cs typeface="Palatino"/>
              </a:rPr>
              <a:t>C</a:t>
            </a:r>
            <a:r>
              <a:rPr sz="2650" spc="-50" dirty="0">
                <a:latin typeface="Palatino"/>
                <a:cs typeface="Palatino"/>
              </a:rPr>
              <a:t>r</a:t>
            </a:r>
            <a:r>
              <a:rPr sz="2650" dirty="0">
                <a:latin typeface="Palatino"/>
                <a:cs typeface="Palatino"/>
              </a:rPr>
              <a:t>eate P</a:t>
            </a:r>
            <a:r>
              <a:rPr sz="2650" spc="-50" dirty="0">
                <a:latin typeface="Palatino"/>
                <a:cs typeface="Palatino"/>
              </a:rPr>
              <a:t>r</a:t>
            </a:r>
            <a:r>
              <a:rPr sz="2650" dirty="0">
                <a:latin typeface="Palatino"/>
                <a:cs typeface="Palatino"/>
              </a:rPr>
              <a:t>oje</a:t>
            </a:r>
            <a:r>
              <a:rPr sz="2650" spc="-5" dirty="0">
                <a:latin typeface="Palatino"/>
                <a:cs typeface="Palatino"/>
              </a:rPr>
              <a:t>c</a:t>
            </a:r>
            <a:r>
              <a:rPr sz="2650" dirty="0">
                <a:latin typeface="Palatino"/>
                <a:cs typeface="Palatino"/>
              </a:rPr>
              <a:t>t &amp; A</a:t>
            </a:r>
            <a:r>
              <a:rPr sz="2650" spc="-5" dirty="0">
                <a:latin typeface="Palatino"/>
                <a:cs typeface="Palatino"/>
              </a:rPr>
              <a:t>d</a:t>
            </a:r>
            <a:r>
              <a:rPr sz="2650" dirty="0">
                <a:latin typeface="Palatino"/>
                <a:cs typeface="Palatino"/>
              </a:rPr>
              <a:t>d Platforms: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4400" y="5543550"/>
            <a:ext cx="3888104" cy="961390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172720">
              <a:lnSpc>
                <a:spcPct val="100000"/>
              </a:lnSpc>
            </a:pPr>
            <a:r>
              <a:rPr sz="1700" spc="-5" dirty="0">
                <a:solidFill>
                  <a:srgbClr val="DCDCDC"/>
                </a:solidFill>
                <a:latin typeface="Courier"/>
                <a:cs typeface="Courier"/>
              </a:rPr>
              <a:t>tn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s run android</a:t>
            </a:r>
            <a:endParaRPr sz="1700">
              <a:latin typeface="Courier"/>
              <a:cs typeface="Courier"/>
            </a:endParaRPr>
          </a:p>
          <a:p>
            <a:pPr marL="172720">
              <a:lnSpc>
                <a:spcPct val="100000"/>
              </a:lnSpc>
              <a:spcBef>
                <a:spcPts val="5"/>
              </a:spcBef>
            </a:pPr>
            <a:r>
              <a:rPr sz="1700" spc="-5" dirty="0">
                <a:solidFill>
                  <a:srgbClr val="DCDCDC"/>
                </a:solidFill>
                <a:latin typeface="Courier"/>
                <a:cs typeface="Courier"/>
              </a:rPr>
              <a:t>tn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s run </a:t>
            </a:r>
            <a:r>
              <a:rPr sz="1700" spc="-5" dirty="0">
                <a:solidFill>
                  <a:srgbClr val="DCDCDC"/>
                </a:solidFill>
                <a:latin typeface="Courier"/>
                <a:cs typeface="Courier"/>
              </a:rPr>
              <a:t>androi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d </a:t>
            </a:r>
            <a:r>
              <a:rPr sz="1700" dirty="0">
                <a:solidFill>
                  <a:srgbClr val="7F9F7F"/>
                </a:solidFill>
                <a:latin typeface="Courier"/>
                <a:cs typeface="Courier"/>
              </a:rPr>
              <a:t>--emulator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400" y="5010150"/>
            <a:ext cx="5300345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dirty="0">
                <a:latin typeface="Palatino"/>
                <a:cs typeface="Palatino"/>
              </a:rPr>
              <a:t>Run P</a:t>
            </a:r>
            <a:r>
              <a:rPr sz="2650" spc="-50" dirty="0">
                <a:latin typeface="Palatino"/>
                <a:cs typeface="Palatino"/>
              </a:rPr>
              <a:t>r</a:t>
            </a:r>
            <a:r>
              <a:rPr sz="2650" dirty="0">
                <a:latin typeface="Palatino"/>
                <a:cs typeface="Palatino"/>
              </a:rPr>
              <a:t>oje</a:t>
            </a:r>
            <a:r>
              <a:rPr sz="2650" spc="-5" dirty="0">
                <a:latin typeface="Palatino"/>
                <a:cs typeface="Palatino"/>
              </a:rPr>
              <a:t>c</a:t>
            </a:r>
            <a:r>
              <a:rPr sz="2650" dirty="0">
                <a:latin typeface="Palatino"/>
                <a:cs typeface="Palatino"/>
              </a:rPr>
              <a:t>t on De</a:t>
            </a:r>
            <a:r>
              <a:rPr sz="2650" spc="-5" dirty="0">
                <a:latin typeface="Palatino"/>
                <a:cs typeface="Palatino"/>
              </a:rPr>
              <a:t>v</a:t>
            </a:r>
            <a:r>
              <a:rPr sz="2650" dirty="0">
                <a:latin typeface="Palatino"/>
                <a:cs typeface="Palatino"/>
              </a:rPr>
              <a:t>i</a:t>
            </a:r>
            <a:r>
              <a:rPr sz="2650" spc="-5" dirty="0">
                <a:latin typeface="Palatino"/>
                <a:cs typeface="Palatino"/>
              </a:rPr>
              <a:t>c</a:t>
            </a:r>
            <a:r>
              <a:rPr sz="2650" dirty="0">
                <a:latin typeface="Palatino"/>
                <a:cs typeface="Palatino"/>
              </a:rPr>
              <a:t>e or </a:t>
            </a:r>
            <a:r>
              <a:rPr sz="2650" spc="-5" dirty="0">
                <a:latin typeface="Palatino"/>
                <a:cs typeface="Palatino"/>
              </a:rPr>
              <a:t>E</a:t>
            </a:r>
            <a:r>
              <a:rPr sz="2650" dirty="0">
                <a:latin typeface="Palatino"/>
                <a:cs typeface="Palatino"/>
              </a:rPr>
              <a:t>mulator: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667500"/>
          </a:xfrm>
          <a:custGeom>
            <a:avLst/>
            <a:gdLst/>
            <a:ahLst/>
            <a:cxnLst/>
            <a:rect l="l" t="t" r="r" b="b"/>
            <a:pathLst>
              <a:path w="9144000" h="6667500">
                <a:moveTo>
                  <a:pt x="0" y="6667500"/>
                </a:moveTo>
                <a:lnTo>
                  <a:pt x="9144000" y="6667500"/>
                </a:lnTo>
                <a:lnTo>
                  <a:pt x="9144000" y="0"/>
                </a:lnTo>
                <a:lnTo>
                  <a:pt x="0" y="0"/>
                </a:lnTo>
                <a:lnTo>
                  <a:pt x="0" y="6667500"/>
                </a:lnTo>
              </a:path>
            </a:pathLst>
          </a:custGeom>
          <a:solidFill>
            <a:srgbClr val="FF5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50119" y="2756756"/>
            <a:ext cx="5435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dirty="0">
                <a:solidFill>
                  <a:srgbClr val="FFFFFF"/>
                </a:solidFill>
                <a:latin typeface="Palatino"/>
                <a:cs typeface="Palatino"/>
              </a:rPr>
              <a:t>So you want to build a Mobile App?</a:t>
            </a:r>
            <a:endParaRPr sz="2650">
              <a:latin typeface="Palatino"/>
              <a:cs typeface="Palatin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5636" y="4199659"/>
            <a:ext cx="8312727" cy="21561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379">
              <a:lnSpc>
                <a:spcPct val="100000"/>
              </a:lnSpc>
            </a:pPr>
            <a:r>
              <a:rPr sz="5100" dirty="0"/>
              <a:t>Ch</a:t>
            </a:r>
            <a:r>
              <a:rPr sz="5100" spc="-5" dirty="0"/>
              <a:t>o</a:t>
            </a:r>
            <a:r>
              <a:rPr sz="5100" dirty="0"/>
              <a:t>i</a:t>
            </a:r>
            <a:r>
              <a:rPr sz="5100" spc="-5" dirty="0"/>
              <a:t>c</a:t>
            </a:r>
            <a:r>
              <a:rPr sz="5100" dirty="0"/>
              <a:t>e of I</a:t>
            </a:r>
            <a:r>
              <a:rPr sz="5100" spc="-5" dirty="0"/>
              <a:t>DE</a:t>
            </a:r>
            <a:r>
              <a:rPr sz="5100" dirty="0"/>
              <a:t>?</a:t>
            </a:r>
            <a:endParaRPr sz="5100"/>
          </a:p>
          <a:p>
            <a:pPr marL="297815">
              <a:lnSpc>
                <a:spcPct val="100000"/>
              </a:lnSpc>
              <a:spcBef>
                <a:spcPts val="690"/>
              </a:spcBef>
            </a:pPr>
            <a:r>
              <a:rPr sz="2650" dirty="0">
                <a:solidFill>
                  <a:srgbClr val="696969"/>
                </a:solidFill>
              </a:rPr>
              <a:t>{N} aims to gi</a:t>
            </a:r>
            <a:r>
              <a:rPr sz="2650" spc="-5" dirty="0">
                <a:solidFill>
                  <a:srgbClr val="696969"/>
                </a:solidFill>
              </a:rPr>
              <a:t>v</a:t>
            </a:r>
            <a:r>
              <a:rPr sz="2650" dirty="0">
                <a:solidFill>
                  <a:srgbClr val="696969"/>
                </a:solidFill>
              </a:rPr>
              <a:t>e you </a:t>
            </a:r>
            <a:r>
              <a:rPr sz="2650" spc="-25" dirty="0">
                <a:solidFill>
                  <a:srgbClr val="696969"/>
                </a:solidFill>
              </a:rPr>
              <a:t>fl</a:t>
            </a:r>
            <a:r>
              <a:rPr sz="2650" dirty="0">
                <a:solidFill>
                  <a:srgbClr val="696969"/>
                </a:solidFill>
              </a:rPr>
              <a:t>exibility</a:t>
            </a:r>
            <a:endParaRPr sz="265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9159" rIns="0" bIns="0" rtlCol="0">
            <a:spAutoFit/>
          </a:bodyPr>
          <a:lstStyle/>
          <a:p>
            <a:pPr marL="1354455">
              <a:lnSpc>
                <a:spcPct val="100000"/>
              </a:lnSpc>
            </a:pPr>
            <a:r>
              <a:rPr dirty="0"/>
              <a:t>Sublime </a:t>
            </a:r>
            <a:r>
              <a:rPr spc="-245" dirty="0"/>
              <a:t>T</a:t>
            </a:r>
            <a:r>
              <a:rPr dirty="0"/>
              <a:t>ext </a:t>
            </a:r>
            <a:r>
              <a:rPr dirty="0">
                <a:solidFill>
                  <a:srgbClr val="000000"/>
                </a:solidFill>
              </a:rPr>
              <a:t>| </a:t>
            </a:r>
            <a:r>
              <a:rPr spc="-150" dirty="0">
                <a:solidFill>
                  <a:srgbClr val="000000"/>
                </a:solidFill>
              </a:rPr>
              <a:t>W</a:t>
            </a:r>
            <a:r>
              <a:rPr dirty="0">
                <a:solidFill>
                  <a:srgbClr val="000000"/>
                </a:solidFill>
              </a:rPr>
              <a:t>ith </a:t>
            </a:r>
            <a:r>
              <a:rPr spc="-5" dirty="0">
                <a:solidFill>
                  <a:srgbClr val="000000"/>
                </a:solidFill>
              </a:rPr>
              <a:t>c</a:t>
            </a:r>
            <a:r>
              <a:rPr dirty="0">
                <a:solidFill>
                  <a:srgbClr val="000000"/>
                </a:solidFill>
              </a:rPr>
              <a:t>omplete </a:t>
            </a:r>
            <a:r>
              <a:rPr spc="-245" dirty="0"/>
              <a:t>W</a:t>
            </a:r>
            <a:r>
              <a:rPr dirty="0"/>
              <a:t>ork</a:t>
            </a:r>
            <a:r>
              <a:rPr spc="-25" dirty="0"/>
              <a:t>fl</a:t>
            </a:r>
            <a:r>
              <a:rPr dirty="0"/>
              <a:t>ow</a:t>
            </a:r>
          </a:p>
          <a:p>
            <a:pPr marL="1354455" marR="1489710">
              <a:lnSpc>
                <a:spcPct val="310900"/>
              </a:lnSpc>
              <a:spcBef>
                <a:spcPts val="885"/>
              </a:spcBef>
            </a:pPr>
            <a:r>
              <a:rPr dirty="0"/>
              <a:t>VS Co</a:t>
            </a:r>
            <a:r>
              <a:rPr spc="-5" dirty="0"/>
              <a:t>d</a:t>
            </a:r>
            <a:r>
              <a:rPr dirty="0"/>
              <a:t>e </a:t>
            </a:r>
            <a:r>
              <a:rPr dirty="0">
                <a:solidFill>
                  <a:srgbClr val="000000"/>
                </a:solidFill>
              </a:rPr>
              <a:t>| </a:t>
            </a:r>
            <a:r>
              <a:rPr spc="-5" dirty="0">
                <a:solidFill>
                  <a:srgbClr val="000000"/>
                </a:solidFill>
              </a:rPr>
              <a:t>B</a:t>
            </a:r>
            <a:r>
              <a:rPr dirty="0">
                <a:solidFill>
                  <a:srgbClr val="000000"/>
                </a:solidFill>
              </a:rPr>
              <a:t>est for </a:t>
            </a:r>
            <a:r>
              <a:rPr spc="-240" dirty="0">
                <a:solidFill>
                  <a:srgbClr val="000000"/>
                </a:solidFill>
              </a:rPr>
              <a:t>T</a:t>
            </a:r>
            <a:r>
              <a:rPr dirty="0">
                <a:solidFill>
                  <a:srgbClr val="000000"/>
                </a:solidFill>
              </a:rPr>
              <a:t>ypeS</a:t>
            </a:r>
            <a:r>
              <a:rPr spc="-5" dirty="0">
                <a:solidFill>
                  <a:srgbClr val="000000"/>
                </a:solidFill>
              </a:rPr>
              <a:t>c</a:t>
            </a:r>
            <a:r>
              <a:rPr dirty="0">
                <a:solidFill>
                  <a:srgbClr val="000000"/>
                </a:solidFill>
              </a:rPr>
              <a:t>ript Most ot</a:t>
            </a:r>
            <a:r>
              <a:rPr spc="-5" dirty="0">
                <a:solidFill>
                  <a:srgbClr val="000000"/>
                </a:solidFill>
              </a:rPr>
              <a:t>he</a:t>
            </a:r>
            <a:r>
              <a:rPr dirty="0">
                <a:solidFill>
                  <a:srgbClr val="000000"/>
                </a:solidFill>
              </a:rPr>
              <a:t>r JS/CSS text e</a:t>
            </a:r>
            <a:r>
              <a:rPr spc="-5" dirty="0">
                <a:solidFill>
                  <a:srgbClr val="000000"/>
                </a:solidFill>
              </a:rPr>
              <a:t>d</a:t>
            </a:r>
            <a:r>
              <a:rPr dirty="0">
                <a:solidFill>
                  <a:srgbClr val="000000"/>
                </a:solidFill>
              </a:rPr>
              <a:t>itors</a:t>
            </a:r>
          </a:p>
        </p:txBody>
      </p:sp>
      <p:sp>
        <p:nvSpPr>
          <p:cNvPr id="4" name="object 4"/>
          <p:cNvSpPr/>
          <p:nvPr/>
        </p:nvSpPr>
        <p:spPr>
          <a:xfrm>
            <a:off x="900545" y="2311976"/>
            <a:ext cx="900545" cy="9005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2500" y="3723409"/>
            <a:ext cx="805295" cy="8052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2386" y="5100204"/>
            <a:ext cx="554181" cy="5541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379">
              <a:lnSpc>
                <a:spcPct val="100000"/>
              </a:lnSpc>
            </a:pPr>
            <a:r>
              <a:rPr sz="5100" spc="-5" dirty="0"/>
              <a:t>Us</a:t>
            </a:r>
            <a:r>
              <a:rPr sz="5100" dirty="0"/>
              <a:t>e </a:t>
            </a:r>
            <a:r>
              <a:rPr sz="5100" spc="-470" dirty="0"/>
              <a:t>T</a:t>
            </a:r>
            <a:r>
              <a:rPr sz="5100" dirty="0"/>
              <a:t>elerik Platform</a:t>
            </a:r>
            <a:endParaRPr sz="5100"/>
          </a:p>
          <a:p>
            <a:pPr marL="297815">
              <a:lnSpc>
                <a:spcPct val="100000"/>
              </a:lnSpc>
              <a:spcBef>
                <a:spcPts val="690"/>
              </a:spcBef>
            </a:pPr>
            <a:r>
              <a:rPr sz="2650" dirty="0">
                <a:solidFill>
                  <a:srgbClr val="696969"/>
                </a:solidFill>
              </a:rPr>
              <a:t>Ch</a:t>
            </a:r>
            <a:r>
              <a:rPr sz="2650" spc="-5" dirty="0">
                <a:solidFill>
                  <a:srgbClr val="696969"/>
                </a:solidFill>
              </a:rPr>
              <a:t>o</a:t>
            </a:r>
            <a:r>
              <a:rPr sz="2650" dirty="0">
                <a:solidFill>
                  <a:srgbClr val="696969"/>
                </a:solidFill>
              </a:rPr>
              <a:t>i</a:t>
            </a:r>
            <a:r>
              <a:rPr sz="2650" spc="-5" dirty="0">
                <a:solidFill>
                  <a:srgbClr val="696969"/>
                </a:solidFill>
              </a:rPr>
              <a:t>c</a:t>
            </a:r>
            <a:r>
              <a:rPr sz="2650" dirty="0">
                <a:solidFill>
                  <a:srgbClr val="696969"/>
                </a:solidFill>
              </a:rPr>
              <a:t>e #2: {N} is best with </a:t>
            </a:r>
            <a:r>
              <a:rPr sz="2650" spc="-245" dirty="0">
                <a:solidFill>
                  <a:srgbClr val="696969"/>
                </a:solidFill>
              </a:rPr>
              <a:t>T</a:t>
            </a:r>
            <a:r>
              <a:rPr sz="2650" dirty="0">
                <a:solidFill>
                  <a:srgbClr val="696969"/>
                </a:solidFill>
              </a:rPr>
              <a:t>elerik App</a:t>
            </a:r>
            <a:r>
              <a:rPr sz="2650" spc="-5" dirty="0">
                <a:solidFill>
                  <a:srgbClr val="696969"/>
                </a:solidFill>
              </a:rPr>
              <a:t>B</a:t>
            </a:r>
            <a:r>
              <a:rPr sz="2650" dirty="0">
                <a:solidFill>
                  <a:srgbClr val="696969"/>
                </a:solidFill>
              </a:rPr>
              <a:t>uilder</a:t>
            </a:r>
            <a:endParaRPr sz="2650"/>
          </a:p>
        </p:txBody>
      </p:sp>
      <p:sp>
        <p:nvSpPr>
          <p:cNvPr id="3" name="object 3"/>
          <p:cNvSpPr txBox="1"/>
          <p:nvPr/>
        </p:nvSpPr>
        <p:spPr>
          <a:xfrm>
            <a:off x="2507095" y="3761214"/>
            <a:ext cx="561213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dirty="0">
                <a:latin typeface="Palatino"/>
                <a:cs typeface="Palatino"/>
              </a:rPr>
              <a:t>- Start @ </a:t>
            </a:r>
            <a:r>
              <a:rPr sz="2650" dirty="0">
                <a:solidFill>
                  <a:srgbClr val="106BCC"/>
                </a:solidFill>
                <a:latin typeface="Palatino"/>
                <a:cs typeface="Palatino"/>
              </a:rPr>
              <a:t>http://platform.telerik.</a:t>
            </a:r>
            <a:r>
              <a:rPr sz="2650" spc="-5" dirty="0">
                <a:solidFill>
                  <a:srgbClr val="106BCC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106BCC"/>
                </a:solidFill>
                <a:latin typeface="Palatino"/>
                <a:cs typeface="Palatino"/>
              </a:rPr>
              <a:t>o</a:t>
            </a:r>
            <a:r>
              <a:rPr sz="2650" spc="-5" dirty="0">
                <a:solidFill>
                  <a:srgbClr val="106BCC"/>
                </a:solidFill>
                <a:latin typeface="Palatino"/>
                <a:cs typeface="Palatino"/>
              </a:rPr>
              <a:t>m</a:t>
            </a:r>
            <a:r>
              <a:rPr sz="2650" dirty="0">
                <a:latin typeface="Palatino"/>
                <a:cs typeface="Palatino"/>
              </a:rPr>
              <a:t>!</a:t>
            </a:r>
            <a:endParaRPr sz="2650">
              <a:latin typeface="Palatino"/>
              <a:cs typeface="Palatin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545" y="2822863"/>
            <a:ext cx="4407477" cy="8139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7845" y="5138010"/>
            <a:ext cx="7422515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Complete </a:t>
            </a:r>
            <a:r>
              <a:rPr sz="2650" dirty="0">
                <a:solidFill>
                  <a:srgbClr val="FFA500"/>
                </a:solidFill>
                <a:latin typeface="Palatino"/>
                <a:cs typeface="Palatino"/>
              </a:rPr>
              <a:t>en</a:t>
            </a:r>
            <a:r>
              <a:rPr sz="2650" spc="-5" dirty="0">
                <a:solidFill>
                  <a:srgbClr val="FFA500"/>
                </a:solidFill>
                <a:latin typeface="Palatino"/>
                <a:cs typeface="Palatino"/>
              </a:rPr>
              <a:t>d</a:t>
            </a:r>
            <a:r>
              <a:rPr sz="2650" dirty="0">
                <a:solidFill>
                  <a:srgbClr val="FFA500"/>
                </a:solidFill>
                <a:latin typeface="Palatino"/>
                <a:cs typeface="Palatino"/>
              </a:rPr>
              <a:t>-to-end 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Mobile 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d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e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v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eloper Platform!</a:t>
            </a:r>
            <a:endParaRPr sz="2650">
              <a:latin typeface="Palatino"/>
              <a:cs typeface="Palati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100" dirty="0">
                <a:solidFill>
                  <a:srgbClr val="2A2D33"/>
                </a:solidFill>
              </a:rPr>
              <a:t>What's </a:t>
            </a:r>
            <a:r>
              <a:rPr sz="5100" spc="-5" dirty="0">
                <a:solidFill>
                  <a:srgbClr val="2A2D33"/>
                </a:solidFill>
              </a:rPr>
              <a:t>i</a:t>
            </a:r>
            <a:r>
              <a:rPr sz="5100" dirty="0">
                <a:solidFill>
                  <a:srgbClr val="2A2D33"/>
                </a:solidFill>
              </a:rPr>
              <a:t>n </a:t>
            </a:r>
            <a:r>
              <a:rPr sz="5100" spc="-470" dirty="0">
                <a:solidFill>
                  <a:srgbClr val="2A2D33"/>
                </a:solidFill>
              </a:rPr>
              <a:t>T</a:t>
            </a:r>
            <a:r>
              <a:rPr sz="5100" dirty="0">
                <a:solidFill>
                  <a:srgbClr val="2A2D33"/>
                </a:solidFill>
              </a:rPr>
              <a:t>elerik Platform?</a:t>
            </a:r>
            <a:endParaRPr sz="5100"/>
          </a:p>
        </p:txBody>
      </p:sp>
      <p:sp>
        <p:nvSpPr>
          <p:cNvPr id="3" name="object 3"/>
          <p:cNvSpPr/>
          <p:nvPr/>
        </p:nvSpPr>
        <p:spPr>
          <a:xfrm>
            <a:off x="3420341" y="4113068"/>
            <a:ext cx="3931227" cy="6321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6004" y="1349369"/>
            <a:ext cx="7630795" cy="4801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spc="-5" dirty="0">
                <a:solidFill>
                  <a:srgbClr val="696969"/>
                </a:solidFill>
                <a:latin typeface="Palatino"/>
                <a:cs typeface="Palatino"/>
              </a:rPr>
              <a:t>Ev</a:t>
            </a: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erything you need to build a Mobile app</a:t>
            </a:r>
            <a:endParaRPr sz="2650">
              <a:latin typeface="Palatino"/>
              <a:cs typeface="Palatino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2050">
              <a:latin typeface="Times New Roman"/>
              <a:cs typeface="Times New Roman"/>
            </a:endParaRPr>
          </a:p>
          <a:p>
            <a:pPr marL="618490" indent="-328930">
              <a:lnSpc>
                <a:spcPct val="100000"/>
              </a:lnSpc>
              <a:buFont typeface="Palatino"/>
              <a:buAutoNum type="arabicPeriod"/>
              <a:tabLst>
                <a:tab pos="619125" algn="l"/>
              </a:tabLst>
            </a:pPr>
            <a:r>
              <a:rPr sz="2050" spc="-15" dirty="0">
                <a:solidFill>
                  <a:srgbClr val="2A2D33"/>
                </a:solidFill>
                <a:latin typeface="Palatino"/>
                <a:cs typeface="Palatino"/>
              </a:rPr>
              <a:t>AppP</a:t>
            </a:r>
            <a:r>
              <a:rPr sz="2050" spc="-50" dirty="0">
                <a:solidFill>
                  <a:srgbClr val="2A2D33"/>
                </a:solidFill>
                <a:latin typeface="Palatino"/>
                <a:cs typeface="Palatino"/>
              </a:rPr>
              <a:t>r</a:t>
            </a:r>
            <a:r>
              <a:rPr sz="2050" spc="-10" dirty="0">
                <a:solidFill>
                  <a:srgbClr val="2A2D33"/>
                </a:solidFill>
                <a:latin typeface="Palatino"/>
                <a:cs typeface="Palatino"/>
              </a:rPr>
              <a:t>ototyper</a:t>
            </a:r>
            <a:endParaRPr sz="2050">
              <a:latin typeface="Palatino"/>
              <a:cs typeface="Palatino"/>
            </a:endParaRPr>
          </a:p>
          <a:p>
            <a:pPr marL="618490" indent="-328930">
              <a:lnSpc>
                <a:spcPct val="100000"/>
              </a:lnSpc>
              <a:spcBef>
                <a:spcPts val="200"/>
              </a:spcBef>
              <a:buFont typeface="Palatino"/>
              <a:buAutoNum type="arabicPeriod"/>
              <a:tabLst>
                <a:tab pos="619125" algn="l"/>
              </a:tabLst>
            </a:pPr>
            <a:r>
              <a:rPr sz="2050" spc="-15" dirty="0">
                <a:latin typeface="Palatino"/>
                <a:cs typeface="Palatino"/>
              </a:rPr>
              <a:t>AppBuilder</a:t>
            </a:r>
            <a:endParaRPr sz="2050">
              <a:latin typeface="Palatino"/>
              <a:cs typeface="Palatino"/>
            </a:endParaRPr>
          </a:p>
          <a:p>
            <a:pPr marL="618490" indent="-328930">
              <a:lnSpc>
                <a:spcPct val="100000"/>
              </a:lnSpc>
              <a:spcBef>
                <a:spcPts val="200"/>
              </a:spcBef>
              <a:buFont typeface="Palatino"/>
              <a:buAutoNum type="arabicPeriod"/>
              <a:tabLst>
                <a:tab pos="619125" algn="l"/>
              </a:tabLst>
            </a:pPr>
            <a:r>
              <a:rPr sz="2050" spc="-15" dirty="0">
                <a:latin typeface="Palatino"/>
                <a:cs typeface="Palatino"/>
              </a:rPr>
              <a:t>Backend</a:t>
            </a:r>
            <a:r>
              <a:rPr sz="2050" spc="-5" dirty="0">
                <a:latin typeface="Palatino"/>
                <a:cs typeface="Palatino"/>
              </a:rPr>
              <a:t> </a:t>
            </a:r>
            <a:r>
              <a:rPr sz="2050" spc="-10" dirty="0">
                <a:latin typeface="Palatino"/>
                <a:cs typeface="Palatino"/>
              </a:rPr>
              <a:t>Ser</a:t>
            </a:r>
            <a:r>
              <a:rPr sz="2050" spc="-20" dirty="0">
                <a:latin typeface="Palatino"/>
                <a:cs typeface="Palatino"/>
              </a:rPr>
              <a:t>v</a:t>
            </a:r>
            <a:r>
              <a:rPr sz="2050" spc="-10" dirty="0">
                <a:latin typeface="Palatino"/>
                <a:cs typeface="Palatino"/>
              </a:rPr>
              <a:t>ices</a:t>
            </a:r>
            <a:endParaRPr sz="2050">
              <a:latin typeface="Palatino"/>
              <a:cs typeface="Palatino"/>
            </a:endParaRPr>
          </a:p>
          <a:p>
            <a:pPr marL="618490" indent="-328930">
              <a:lnSpc>
                <a:spcPct val="100000"/>
              </a:lnSpc>
              <a:spcBef>
                <a:spcPts val="200"/>
              </a:spcBef>
              <a:buFont typeface="Palatino"/>
              <a:buAutoNum type="arabicPeriod"/>
              <a:tabLst>
                <a:tab pos="619125" algn="l"/>
              </a:tabLst>
            </a:pPr>
            <a:r>
              <a:rPr sz="2050" spc="-15" dirty="0">
                <a:latin typeface="Palatino"/>
                <a:cs typeface="Palatino"/>
              </a:rPr>
              <a:t>Mobile</a:t>
            </a:r>
            <a:r>
              <a:rPr sz="2050" spc="-5" dirty="0">
                <a:latin typeface="Palatino"/>
                <a:cs typeface="Palatino"/>
              </a:rPr>
              <a:t> </a:t>
            </a:r>
            <a:r>
              <a:rPr sz="2050" spc="-204" dirty="0">
                <a:latin typeface="Palatino"/>
                <a:cs typeface="Palatino"/>
              </a:rPr>
              <a:t>T</a:t>
            </a:r>
            <a:r>
              <a:rPr sz="2050" spc="-10" dirty="0">
                <a:latin typeface="Palatino"/>
                <a:cs typeface="Palatino"/>
              </a:rPr>
              <a:t>esting</a:t>
            </a:r>
            <a:endParaRPr sz="2050">
              <a:latin typeface="Palatino"/>
              <a:cs typeface="Palatino"/>
            </a:endParaRPr>
          </a:p>
          <a:p>
            <a:pPr marL="618490" indent="-328930">
              <a:lnSpc>
                <a:spcPct val="100000"/>
              </a:lnSpc>
              <a:spcBef>
                <a:spcPts val="200"/>
              </a:spcBef>
              <a:buFont typeface="Palatino"/>
              <a:buAutoNum type="arabicPeriod"/>
              <a:tabLst>
                <a:tab pos="619125" algn="l"/>
              </a:tabLst>
            </a:pPr>
            <a:r>
              <a:rPr sz="2050" spc="-15" dirty="0">
                <a:latin typeface="Palatino"/>
                <a:cs typeface="Palatino"/>
              </a:rPr>
              <a:t>AppManager</a:t>
            </a:r>
            <a:endParaRPr sz="2050">
              <a:latin typeface="Palatino"/>
              <a:cs typeface="Palatino"/>
            </a:endParaRPr>
          </a:p>
          <a:p>
            <a:pPr marL="618490" indent="-328930">
              <a:lnSpc>
                <a:spcPct val="100000"/>
              </a:lnSpc>
              <a:spcBef>
                <a:spcPts val="200"/>
              </a:spcBef>
              <a:buFont typeface="Palatino"/>
              <a:buAutoNum type="arabicPeriod"/>
              <a:tabLst>
                <a:tab pos="619125" algn="l"/>
              </a:tabLst>
            </a:pPr>
            <a:r>
              <a:rPr sz="2050" spc="-15" dirty="0">
                <a:latin typeface="Palatino"/>
                <a:cs typeface="Palatino"/>
              </a:rPr>
              <a:t>AppFeedback</a:t>
            </a:r>
            <a:endParaRPr sz="2050">
              <a:latin typeface="Palatino"/>
              <a:cs typeface="Palatino"/>
            </a:endParaRPr>
          </a:p>
          <a:p>
            <a:pPr marL="618490" indent="-328930">
              <a:lnSpc>
                <a:spcPct val="100000"/>
              </a:lnSpc>
              <a:spcBef>
                <a:spcPts val="200"/>
              </a:spcBef>
              <a:buFont typeface="Palatino"/>
              <a:buAutoNum type="arabicPeriod"/>
              <a:tabLst>
                <a:tab pos="619125" algn="l"/>
              </a:tabLst>
            </a:pPr>
            <a:r>
              <a:rPr sz="2050" spc="-10" dirty="0">
                <a:latin typeface="Palatino"/>
                <a:cs typeface="Palatino"/>
              </a:rPr>
              <a:t>Analytics</a:t>
            </a:r>
            <a:endParaRPr sz="2050">
              <a:latin typeface="Palatino"/>
              <a:cs typeface="Palatino"/>
            </a:endParaRPr>
          </a:p>
          <a:p>
            <a:pPr marL="618490" indent="-328930">
              <a:lnSpc>
                <a:spcPct val="100000"/>
              </a:lnSpc>
              <a:spcBef>
                <a:spcPts val="200"/>
              </a:spcBef>
              <a:buFont typeface="Palatino"/>
              <a:buAutoNum type="arabicPeriod"/>
              <a:tabLst>
                <a:tab pos="619125" algn="l"/>
              </a:tabLst>
            </a:pPr>
            <a:r>
              <a:rPr sz="2050" spc="-15" dirty="0">
                <a:latin typeface="Palatino"/>
                <a:cs typeface="Palatino"/>
              </a:rPr>
              <a:t>Modulus</a:t>
            </a:r>
            <a:endParaRPr sz="2050">
              <a:latin typeface="Palatino"/>
              <a:cs typeface="Palatino"/>
            </a:endParaRPr>
          </a:p>
          <a:p>
            <a:pPr marL="12700" indent="2813685">
              <a:lnSpc>
                <a:spcPct val="100000"/>
              </a:lnSpc>
              <a:spcBef>
                <a:spcPts val="1235"/>
              </a:spcBef>
            </a:pPr>
            <a:r>
              <a:rPr sz="2650" spc="-245" dirty="0">
                <a:latin typeface="Palatino"/>
                <a:cs typeface="Palatino"/>
              </a:rPr>
              <a:t>Y</a:t>
            </a:r>
            <a:r>
              <a:rPr sz="2650" dirty="0">
                <a:latin typeface="Palatino"/>
                <a:cs typeface="Palatino"/>
              </a:rPr>
              <a:t>o</a:t>
            </a:r>
            <a:r>
              <a:rPr sz="2650" spc="-5" dirty="0">
                <a:latin typeface="Palatino"/>
                <a:cs typeface="Palatino"/>
              </a:rPr>
              <a:t>u'l</a:t>
            </a:r>
            <a:r>
              <a:rPr sz="2650" dirty="0">
                <a:latin typeface="Palatino"/>
                <a:cs typeface="Palatino"/>
              </a:rPr>
              <a:t>l lo</a:t>
            </a:r>
            <a:r>
              <a:rPr sz="2650" spc="-5" dirty="0">
                <a:latin typeface="Palatino"/>
                <a:cs typeface="Palatino"/>
              </a:rPr>
              <a:t>v</a:t>
            </a:r>
            <a:r>
              <a:rPr sz="2650" dirty="0">
                <a:latin typeface="Palatino"/>
                <a:cs typeface="Palatino"/>
              </a:rPr>
              <a:t>e App</a:t>
            </a:r>
            <a:r>
              <a:rPr sz="2650" spc="-5" dirty="0">
                <a:latin typeface="Palatino"/>
                <a:cs typeface="Palatino"/>
              </a:rPr>
              <a:t>B</a:t>
            </a:r>
            <a:r>
              <a:rPr sz="2650" dirty="0">
                <a:latin typeface="Palatino"/>
                <a:cs typeface="Palatino"/>
              </a:rPr>
              <a:t>uilder with {N}</a:t>
            </a:r>
            <a:endParaRPr sz="2650">
              <a:latin typeface="Palatino"/>
              <a:cs typeface="Palatino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3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All t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h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e pieces nicely wrapped up in o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n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e </a:t>
            </a:r>
            <a:r>
              <a:rPr sz="2650" dirty="0">
                <a:solidFill>
                  <a:srgbClr val="FFA500"/>
                </a:solidFill>
                <a:latin typeface="Palatino"/>
                <a:cs typeface="Palatino"/>
              </a:rPr>
              <a:t>Platform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!</a:t>
            </a:r>
            <a:endParaRPr sz="2650">
              <a:latin typeface="Palatino"/>
              <a:cs typeface="Palati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072" y="488735"/>
            <a:ext cx="5306060" cy="1150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100" dirty="0">
                <a:solidFill>
                  <a:srgbClr val="2A2D33"/>
                </a:solidFill>
                <a:latin typeface="Palatino"/>
                <a:cs typeface="Palatino"/>
              </a:rPr>
              <a:t>{N} </a:t>
            </a:r>
            <a:r>
              <a:rPr sz="5100" spc="-5" dirty="0">
                <a:solidFill>
                  <a:srgbClr val="2A2D33"/>
                </a:solidFill>
                <a:latin typeface="Palatino"/>
                <a:cs typeface="Palatino"/>
              </a:rPr>
              <a:t>i</a:t>
            </a:r>
            <a:r>
              <a:rPr sz="5100" dirty="0">
                <a:solidFill>
                  <a:srgbClr val="2A2D33"/>
                </a:solidFill>
                <a:latin typeface="Palatino"/>
                <a:cs typeface="Palatino"/>
              </a:rPr>
              <a:t>n </a:t>
            </a:r>
            <a:r>
              <a:rPr sz="5100" spc="-5" dirty="0">
                <a:solidFill>
                  <a:srgbClr val="2A2D33"/>
                </a:solidFill>
                <a:latin typeface="Palatino"/>
                <a:cs typeface="Palatino"/>
              </a:rPr>
              <a:t>A</a:t>
            </a:r>
            <a:r>
              <a:rPr sz="5100" dirty="0">
                <a:solidFill>
                  <a:srgbClr val="2A2D33"/>
                </a:solidFill>
                <a:latin typeface="Palatino"/>
                <a:cs typeface="Palatino"/>
              </a:rPr>
              <a:t>pp</a:t>
            </a:r>
            <a:r>
              <a:rPr sz="5100" spc="-5" dirty="0">
                <a:solidFill>
                  <a:srgbClr val="2A2D33"/>
                </a:solidFill>
                <a:latin typeface="Palatino"/>
                <a:cs typeface="Palatino"/>
              </a:rPr>
              <a:t>Buil</a:t>
            </a:r>
            <a:r>
              <a:rPr sz="5100" dirty="0">
                <a:solidFill>
                  <a:srgbClr val="2A2D33"/>
                </a:solidFill>
                <a:latin typeface="Palatino"/>
                <a:cs typeface="Palatino"/>
              </a:rPr>
              <a:t>der</a:t>
            </a:r>
            <a:endParaRPr sz="5100">
              <a:latin typeface="Palatino"/>
              <a:cs typeface="Palatino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Think of it as a friend with b</a:t>
            </a:r>
            <a:r>
              <a:rPr sz="2650" spc="-15" dirty="0">
                <a:solidFill>
                  <a:srgbClr val="696969"/>
                </a:solidFill>
                <a:latin typeface="Palatino"/>
                <a:cs typeface="Palatino"/>
              </a:rPr>
              <a:t>enefits</a:t>
            </a:r>
            <a:endParaRPr sz="2650">
              <a:latin typeface="Palatino"/>
              <a:cs typeface="Palatin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004" y="5259237"/>
            <a:ext cx="6275705" cy="882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8600"/>
              </a:lnSpc>
            </a:pPr>
            <a:r>
              <a:rPr sz="2650" spc="-245" dirty="0">
                <a:latin typeface="Palatino"/>
                <a:cs typeface="Palatino"/>
              </a:rPr>
              <a:t>Y</a:t>
            </a:r>
            <a:r>
              <a:rPr sz="2650" dirty="0">
                <a:latin typeface="Palatino"/>
                <a:cs typeface="Palatino"/>
              </a:rPr>
              <a:t>ou gain P</a:t>
            </a:r>
            <a:r>
              <a:rPr sz="2650" spc="-50" dirty="0">
                <a:latin typeface="Palatino"/>
                <a:cs typeface="Palatino"/>
              </a:rPr>
              <a:t>r</a:t>
            </a:r>
            <a:r>
              <a:rPr sz="2650" dirty="0">
                <a:latin typeface="Palatino"/>
                <a:cs typeface="Palatino"/>
              </a:rPr>
              <a:t>oje</a:t>
            </a:r>
            <a:r>
              <a:rPr sz="2650" spc="-5" dirty="0">
                <a:latin typeface="Palatino"/>
                <a:cs typeface="Palatino"/>
              </a:rPr>
              <a:t>c</a:t>
            </a:r>
            <a:r>
              <a:rPr sz="2650" dirty="0">
                <a:latin typeface="Palatino"/>
                <a:cs typeface="Palatino"/>
              </a:rPr>
              <a:t>t </a:t>
            </a:r>
            <a:r>
              <a:rPr sz="2650" spc="-245" dirty="0">
                <a:latin typeface="Palatino"/>
                <a:cs typeface="Palatino"/>
              </a:rPr>
              <a:t>T</a:t>
            </a:r>
            <a:r>
              <a:rPr sz="2650" dirty="0">
                <a:latin typeface="Palatino"/>
                <a:cs typeface="Palatino"/>
              </a:rPr>
              <a:t>emplates, Cloud </a:t>
            </a:r>
            <a:r>
              <a:rPr sz="2650" spc="-5" dirty="0">
                <a:latin typeface="Palatino"/>
                <a:cs typeface="Palatino"/>
              </a:rPr>
              <a:t>B</a:t>
            </a:r>
            <a:r>
              <a:rPr sz="2650" dirty="0">
                <a:latin typeface="Palatino"/>
                <a:cs typeface="Palatino"/>
              </a:rPr>
              <a:t>uilds, Debugging &amp; mu</a:t>
            </a:r>
            <a:r>
              <a:rPr sz="2650" spc="-5" dirty="0">
                <a:latin typeface="Palatino"/>
                <a:cs typeface="Palatino"/>
              </a:rPr>
              <a:t>c</a:t>
            </a:r>
            <a:r>
              <a:rPr sz="2650" dirty="0">
                <a:latin typeface="Palatino"/>
                <a:cs typeface="Palatino"/>
              </a:rPr>
              <a:t>h mo</a:t>
            </a:r>
            <a:r>
              <a:rPr sz="2650" spc="-50" dirty="0">
                <a:latin typeface="Palatino"/>
                <a:cs typeface="Palatino"/>
              </a:rPr>
              <a:t>r</a:t>
            </a:r>
            <a:r>
              <a:rPr sz="2650" dirty="0">
                <a:latin typeface="Palatino"/>
                <a:cs typeface="Palatino"/>
              </a:rPr>
              <a:t>e ..</a:t>
            </a:r>
            <a:endParaRPr sz="2650">
              <a:latin typeface="Palatino"/>
              <a:cs typeface="Palatin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8704" y="1775113"/>
            <a:ext cx="2459182" cy="32644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28158" y="1775113"/>
            <a:ext cx="2372591" cy="33250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072" y="488735"/>
            <a:ext cx="7313930" cy="1150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100" dirty="0">
                <a:solidFill>
                  <a:srgbClr val="2A2D33"/>
                </a:solidFill>
                <a:latin typeface="Palatino"/>
                <a:cs typeface="Palatino"/>
              </a:rPr>
              <a:t>{N} </a:t>
            </a:r>
            <a:r>
              <a:rPr sz="5100" spc="-5" dirty="0">
                <a:solidFill>
                  <a:srgbClr val="2A2D33"/>
                </a:solidFill>
                <a:latin typeface="Palatino"/>
                <a:cs typeface="Palatino"/>
              </a:rPr>
              <a:t>D</a:t>
            </a:r>
            <a:r>
              <a:rPr sz="5100" dirty="0">
                <a:solidFill>
                  <a:srgbClr val="2A2D33"/>
                </a:solidFill>
                <a:latin typeface="Palatino"/>
                <a:cs typeface="Palatino"/>
              </a:rPr>
              <a:t>ev </a:t>
            </a:r>
            <a:r>
              <a:rPr sz="5100" spc="-5" dirty="0">
                <a:solidFill>
                  <a:srgbClr val="2A2D33"/>
                </a:solidFill>
                <a:latin typeface="Palatino"/>
                <a:cs typeface="Palatino"/>
              </a:rPr>
              <a:t>i</a:t>
            </a:r>
            <a:r>
              <a:rPr sz="5100" dirty="0">
                <a:solidFill>
                  <a:srgbClr val="2A2D33"/>
                </a:solidFill>
                <a:latin typeface="Palatino"/>
                <a:cs typeface="Palatino"/>
              </a:rPr>
              <a:t>n a </a:t>
            </a:r>
            <a:r>
              <a:rPr sz="5100" spc="-5" dirty="0">
                <a:solidFill>
                  <a:srgbClr val="2A2D33"/>
                </a:solidFill>
                <a:latin typeface="Palatino"/>
                <a:cs typeface="Palatino"/>
              </a:rPr>
              <a:t>B</a:t>
            </a:r>
            <a:r>
              <a:rPr sz="5100" spc="-90" dirty="0">
                <a:solidFill>
                  <a:srgbClr val="2A2D33"/>
                </a:solidFill>
                <a:latin typeface="Palatino"/>
                <a:cs typeface="Palatino"/>
              </a:rPr>
              <a:t>r</a:t>
            </a:r>
            <a:r>
              <a:rPr sz="5100" dirty="0">
                <a:solidFill>
                  <a:srgbClr val="2A2D33"/>
                </a:solidFill>
                <a:latin typeface="Palatino"/>
                <a:cs typeface="Palatino"/>
              </a:rPr>
              <a:t>ow</a:t>
            </a:r>
            <a:r>
              <a:rPr sz="5100" spc="-5" dirty="0">
                <a:solidFill>
                  <a:srgbClr val="2A2D33"/>
                </a:solidFill>
                <a:latin typeface="Palatino"/>
                <a:cs typeface="Palatino"/>
              </a:rPr>
              <a:t>s</a:t>
            </a:r>
            <a:r>
              <a:rPr sz="5100" dirty="0">
                <a:solidFill>
                  <a:srgbClr val="2A2D33"/>
                </a:solidFill>
                <a:latin typeface="Palatino"/>
                <a:cs typeface="Palatino"/>
              </a:rPr>
              <a:t>er</a:t>
            </a:r>
            <a:endParaRPr sz="5100">
              <a:latin typeface="Palatino"/>
              <a:cs typeface="Palatino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App</a:t>
            </a:r>
            <a:r>
              <a:rPr sz="2650" spc="-5" dirty="0">
                <a:solidFill>
                  <a:srgbClr val="696969"/>
                </a:solidFill>
                <a:latin typeface="Palatino"/>
                <a:cs typeface="Palatino"/>
              </a:rPr>
              <a:t>B</a:t>
            </a: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uilder In-B</a:t>
            </a:r>
            <a:r>
              <a:rPr sz="2650" spc="-50" dirty="0">
                <a:solidFill>
                  <a:srgbClr val="696969"/>
                </a:solidFill>
                <a:latin typeface="Palatino"/>
                <a:cs typeface="Palatino"/>
              </a:rPr>
              <a:t>r</a:t>
            </a: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owser Client is rat</a:t>
            </a:r>
            <a:r>
              <a:rPr sz="2650" spc="-5" dirty="0">
                <a:solidFill>
                  <a:srgbClr val="696969"/>
                </a:solidFill>
                <a:latin typeface="Palatino"/>
                <a:cs typeface="Palatino"/>
              </a:rPr>
              <a:t>he</a:t>
            </a: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r powerful</a:t>
            </a:r>
            <a:endParaRPr sz="2650">
              <a:latin typeface="Palatino"/>
              <a:cs typeface="Palatin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8072" y="5726828"/>
            <a:ext cx="7779384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dirty="0">
                <a:latin typeface="Palatino"/>
                <a:cs typeface="Palatino"/>
              </a:rPr>
              <a:t>Of </a:t>
            </a:r>
            <a:r>
              <a:rPr sz="2650" spc="-5" dirty="0">
                <a:latin typeface="Palatino"/>
                <a:cs typeface="Palatino"/>
              </a:rPr>
              <a:t>c</a:t>
            </a:r>
            <a:r>
              <a:rPr sz="2650" dirty="0">
                <a:latin typeface="Palatino"/>
                <a:cs typeface="Palatino"/>
              </a:rPr>
              <a:t>ourse, this isn't t</a:t>
            </a:r>
            <a:r>
              <a:rPr sz="2650" spc="-5" dirty="0">
                <a:latin typeface="Palatino"/>
                <a:cs typeface="Palatino"/>
              </a:rPr>
              <a:t>h</a:t>
            </a:r>
            <a:r>
              <a:rPr sz="2650" dirty="0">
                <a:latin typeface="Palatino"/>
                <a:cs typeface="Palatino"/>
              </a:rPr>
              <a:t>e only option .. pi</a:t>
            </a:r>
            <a:r>
              <a:rPr sz="2650" spc="-5" dirty="0">
                <a:latin typeface="Palatino"/>
                <a:cs typeface="Palatino"/>
              </a:rPr>
              <a:t>c</a:t>
            </a:r>
            <a:r>
              <a:rPr sz="2650" dirty="0">
                <a:latin typeface="Palatino"/>
                <a:cs typeface="Palatino"/>
              </a:rPr>
              <a:t>k yo</a:t>
            </a:r>
            <a:r>
              <a:rPr sz="2650" spc="-5" dirty="0">
                <a:latin typeface="Palatino"/>
                <a:cs typeface="Palatino"/>
              </a:rPr>
              <a:t>u</a:t>
            </a:r>
            <a:r>
              <a:rPr sz="2650" dirty="0">
                <a:latin typeface="Palatino"/>
                <a:cs typeface="Palatino"/>
              </a:rPr>
              <a:t>r ID</a:t>
            </a:r>
            <a:r>
              <a:rPr sz="2650" spc="-5" dirty="0">
                <a:latin typeface="Palatino"/>
                <a:cs typeface="Palatino"/>
              </a:rPr>
              <a:t>E</a:t>
            </a:r>
            <a:r>
              <a:rPr sz="2650" dirty="0">
                <a:latin typeface="Palatino"/>
                <a:cs typeface="Palatino"/>
              </a:rPr>
              <a:t>!</a:t>
            </a:r>
            <a:endParaRPr sz="2650">
              <a:latin typeface="Palatino"/>
              <a:cs typeface="Palatin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0772" y="1861704"/>
            <a:ext cx="6563591" cy="3628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100" spc="-470" dirty="0">
                <a:solidFill>
                  <a:srgbClr val="2A2D33"/>
                </a:solidFill>
              </a:rPr>
              <a:t>T</a:t>
            </a:r>
            <a:r>
              <a:rPr sz="5100" dirty="0">
                <a:solidFill>
                  <a:srgbClr val="2A2D33"/>
                </a:solidFill>
              </a:rPr>
              <a:t>elerik </a:t>
            </a:r>
            <a:r>
              <a:rPr sz="5100" spc="-5" dirty="0">
                <a:solidFill>
                  <a:srgbClr val="2A2D33"/>
                </a:solidFill>
              </a:rPr>
              <a:t>A</a:t>
            </a:r>
            <a:r>
              <a:rPr sz="5100" dirty="0">
                <a:solidFill>
                  <a:srgbClr val="2A2D33"/>
                </a:solidFill>
              </a:rPr>
              <a:t>pp</a:t>
            </a:r>
            <a:r>
              <a:rPr sz="5100" spc="-5" dirty="0">
                <a:solidFill>
                  <a:srgbClr val="2A2D33"/>
                </a:solidFill>
              </a:rPr>
              <a:t>Buil</a:t>
            </a:r>
            <a:r>
              <a:rPr sz="5100" dirty="0">
                <a:solidFill>
                  <a:srgbClr val="2A2D33"/>
                </a:solidFill>
              </a:rPr>
              <a:t>der I</a:t>
            </a:r>
            <a:r>
              <a:rPr sz="5100" spc="-5" dirty="0">
                <a:solidFill>
                  <a:srgbClr val="2A2D33"/>
                </a:solidFill>
              </a:rPr>
              <a:t>DE</a:t>
            </a:r>
            <a:r>
              <a:rPr sz="5100" dirty="0">
                <a:solidFill>
                  <a:srgbClr val="2A2D33"/>
                </a:solidFill>
              </a:rPr>
              <a:t>s</a:t>
            </a:r>
            <a:endParaRPr sz="5100"/>
          </a:p>
          <a:p>
            <a:pPr marL="64135">
              <a:lnSpc>
                <a:spcPct val="100000"/>
              </a:lnSpc>
              <a:spcBef>
                <a:spcPts val="690"/>
              </a:spcBef>
            </a:pPr>
            <a:r>
              <a:rPr sz="2650" dirty="0">
                <a:solidFill>
                  <a:srgbClr val="696969"/>
                </a:solidFill>
              </a:rPr>
              <a:t>{N} t</a:t>
            </a:r>
            <a:r>
              <a:rPr sz="2650" spc="-25" dirty="0">
                <a:solidFill>
                  <a:srgbClr val="696969"/>
                </a:solidFill>
              </a:rPr>
              <a:t>r</a:t>
            </a:r>
            <a:r>
              <a:rPr sz="2650" dirty="0">
                <a:solidFill>
                  <a:srgbClr val="696969"/>
                </a:solidFill>
              </a:rPr>
              <a:t>uly shines in De</a:t>
            </a:r>
            <a:r>
              <a:rPr sz="2650" spc="-5" dirty="0">
                <a:solidFill>
                  <a:srgbClr val="696969"/>
                </a:solidFill>
              </a:rPr>
              <a:t>v</a:t>
            </a:r>
            <a:r>
              <a:rPr sz="2650" dirty="0">
                <a:solidFill>
                  <a:srgbClr val="696969"/>
                </a:solidFill>
              </a:rPr>
              <a:t>eloper </a:t>
            </a:r>
            <a:r>
              <a:rPr sz="2650" spc="-25" dirty="0">
                <a:solidFill>
                  <a:srgbClr val="696969"/>
                </a:solidFill>
              </a:rPr>
              <a:t>fl</a:t>
            </a:r>
            <a:r>
              <a:rPr sz="2650" dirty="0">
                <a:solidFill>
                  <a:srgbClr val="696969"/>
                </a:solidFill>
              </a:rPr>
              <a:t>exibility</a:t>
            </a:r>
            <a:endParaRPr sz="2650"/>
          </a:p>
        </p:txBody>
      </p:sp>
      <p:sp>
        <p:nvSpPr>
          <p:cNvPr id="3" name="object 3"/>
          <p:cNvSpPr txBox="1"/>
          <p:nvPr/>
        </p:nvSpPr>
        <p:spPr>
          <a:xfrm>
            <a:off x="645390" y="5467056"/>
            <a:ext cx="6703059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Any Platform to suit yo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u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r Mobile 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d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ev needs!</a:t>
            </a:r>
            <a:endParaRPr sz="2650">
              <a:latin typeface="Palatino"/>
              <a:cs typeface="Palatin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8090" y="2208068"/>
            <a:ext cx="7897091" cy="2866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70908" y="1333500"/>
            <a:ext cx="1879022" cy="18790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0682" y="3497441"/>
            <a:ext cx="6436995" cy="519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What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abo</a:t>
            </a:r>
            <a:r>
              <a:rPr sz="3850" spc="-5" dirty="0">
                <a:solidFill>
                  <a:srgbClr val="696969"/>
                </a:solidFill>
                <a:latin typeface="Palatino"/>
                <a:cs typeface="Palatino"/>
              </a:rPr>
              <a:t>u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t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spc="-5" dirty="0">
                <a:solidFill>
                  <a:srgbClr val="696969"/>
                </a:solidFill>
                <a:latin typeface="Palatino"/>
                <a:cs typeface="Palatino"/>
              </a:rPr>
              <a:t>U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I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Compo</a:t>
            </a:r>
            <a:r>
              <a:rPr sz="3850" spc="-5" dirty="0">
                <a:solidFill>
                  <a:srgbClr val="696969"/>
                </a:solidFill>
                <a:latin typeface="Palatino"/>
                <a:cs typeface="Palatino"/>
              </a:rPr>
              <a:t>s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itio</a:t>
            </a:r>
            <a:r>
              <a:rPr sz="3850" spc="-5" dirty="0">
                <a:solidFill>
                  <a:srgbClr val="696969"/>
                </a:solidFill>
                <a:latin typeface="Palatino"/>
                <a:cs typeface="Palatino"/>
              </a:rPr>
              <a:t>n?</a:t>
            </a:r>
            <a:endParaRPr sz="3850">
              <a:latin typeface="Palatino"/>
              <a:cs typeface="Palatin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6805" y="4843601"/>
            <a:ext cx="6464935" cy="874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9770">
              <a:lnSpc>
                <a:spcPct val="100000"/>
              </a:lnSpc>
            </a:pPr>
            <a:r>
              <a:rPr sz="2650" spc="-245" dirty="0">
                <a:solidFill>
                  <a:srgbClr val="888888"/>
                </a:solidFill>
                <a:latin typeface="Palatino"/>
                <a:cs typeface="Palatino"/>
              </a:rPr>
              <a:t>Y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es </a:t>
            </a:r>
            <a:r>
              <a:rPr sz="2650" dirty="0">
                <a:solidFill>
                  <a:srgbClr val="FFA500"/>
                </a:solidFill>
                <a:latin typeface="Palatino"/>
                <a:cs typeface="Palatino"/>
              </a:rPr>
              <a:t>XML 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- it's Sha</a:t>
            </a:r>
            <a:r>
              <a:rPr sz="2650" spc="-50" dirty="0">
                <a:solidFill>
                  <a:srgbClr val="888888"/>
                </a:solidFill>
                <a:latin typeface="Palatino"/>
                <a:cs typeface="Palatino"/>
              </a:rPr>
              <a:t>r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ed &amp; X-Platform!</a:t>
            </a:r>
            <a:endParaRPr sz="2650">
              <a:latin typeface="Palatino"/>
              <a:cs typeface="Palatino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Think of it as lowe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s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t 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ommon 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d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enominator</a:t>
            </a:r>
            <a:endParaRPr sz="2650">
              <a:latin typeface="Palatino"/>
              <a:cs typeface="Palati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379">
              <a:lnSpc>
                <a:spcPct val="100000"/>
              </a:lnSpc>
            </a:pPr>
            <a:r>
              <a:rPr sz="5100" dirty="0"/>
              <a:t>S</a:t>
            </a:r>
            <a:r>
              <a:rPr sz="5100" spc="-5" dirty="0"/>
              <a:t>h</a:t>
            </a:r>
            <a:r>
              <a:rPr sz="5100" dirty="0"/>
              <a:t>ow me </a:t>
            </a:r>
            <a:r>
              <a:rPr sz="5100" spc="-5" dirty="0"/>
              <a:t>s</a:t>
            </a:r>
            <a:r>
              <a:rPr sz="5100" dirty="0"/>
              <a:t>ome </a:t>
            </a:r>
            <a:r>
              <a:rPr sz="5100" spc="-5" dirty="0"/>
              <a:t>U</a:t>
            </a:r>
            <a:r>
              <a:rPr sz="5100" dirty="0"/>
              <a:t>I</a:t>
            </a:r>
            <a:endParaRPr sz="5100"/>
          </a:p>
          <a:p>
            <a:pPr marL="297815">
              <a:lnSpc>
                <a:spcPct val="100000"/>
              </a:lnSpc>
              <a:spcBef>
                <a:spcPts val="690"/>
              </a:spcBef>
            </a:pPr>
            <a:r>
              <a:rPr sz="2650" dirty="0">
                <a:solidFill>
                  <a:srgbClr val="696969"/>
                </a:solidFill>
              </a:rPr>
              <a:t>{N} uses XAM</a:t>
            </a:r>
            <a:r>
              <a:rPr sz="2650" spc="-5" dirty="0">
                <a:solidFill>
                  <a:srgbClr val="696969"/>
                </a:solidFill>
              </a:rPr>
              <a:t>L</a:t>
            </a:r>
            <a:r>
              <a:rPr sz="2650" dirty="0">
                <a:solidFill>
                  <a:srgbClr val="696969"/>
                </a:solidFill>
              </a:rPr>
              <a:t>-like XML</a:t>
            </a:r>
            <a:endParaRPr sz="2650"/>
          </a:p>
        </p:txBody>
      </p:sp>
      <p:sp>
        <p:nvSpPr>
          <p:cNvPr id="3" name="object 3"/>
          <p:cNvSpPr/>
          <p:nvPr/>
        </p:nvSpPr>
        <p:spPr>
          <a:xfrm>
            <a:off x="900545" y="3758045"/>
            <a:ext cx="606136" cy="606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7845" y="3795852"/>
            <a:ext cx="7284720" cy="2181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8705" marR="2691130">
              <a:lnSpc>
                <a:spcPct val="128600"/>
              </a:lnSpc>
            </a:pPr>
            <a:r>
              <a:rPr sz="2650" spc="-245" dirty="0">
                <a:latin typeface="Palatino"/>
                <a:cs typeface="Palatino"/>
              </a:rPr>
              <a:t>Y</a:t>
            </a:r>
            <a:r>
              <a:rPr sz="2650" dirty="0">
                <a:latin typeface="Palatino"/>
                <a:cs typeface="Palatino"/>
              </a:rPr>
              <a:t>ou build a </a:t>
            </a:r>
            <a:r>
              <a:rPr sz="2650" spc="-150" dirty="0">
                <a:latin typeface="Palatino"/>
                <a:cs typeface="Palatino"/>
              </a:rPr>
              <a:t>V</a:t>
            </a:r>
            <a:r>
              <a:rPr sz="2650" dirty="0">
                <a:latin typeface="Palatino"/>
                <a:cs typeface="Palatino"/>
              </a:rPr>
              <a:t>is</a:t>
            </a:r>
            <a:r>
              <a:rPr sz="2650" spc="-5" dirty="0">
                <a:latin typeface="Palatino"/>
                <a:cs typeface="Palatino"/>
              </a:rPr>
              <a:t>ua</a:t>
            </a:r>
            <a:r>
              <a:rPr sz="2650" dirty="0">
                <a:latin typeface="Palatino"/>
                <a:cs typeface="Palatino"/>
              </a:rPr>
              <a:t>l </a:t>
            </a:r>
            <a:r>
              <a:rPr sz="2650" spc="-240" dirty="0">
                <a:latin typeface="Palatino"/>
                <a:cs typeface="Palatino"/>
              </a:rPr>
              <a:t>T</a:t>
            </a:r>
            <a:r>
              <a:rPr sz="2650" spc="-50" dirty="0">
                <a:latin typeface="Palatino"/>
                <a:cs typeface="Palatino"/>
              </a:rPr>
              <a:t>r</a:t>
            </a:r>
            <a:r>
              <a:rPr sz="2650" dirty="0">
                <a:latin typeface="Palatino"/>
                <a:cs typeface="Palatino"/>
              </a:rPr>
              <a:t>ee Ju</a:t>
            </a:r>
            <a:r>
              <a:rPr sz="2650" spc="-5" dirty="0">
                <a:latin typeface="Palatino"/>
                <a:cs typeface="Palatino"/>
              </a:rPr>
              <a:t>s</a:t>
            </a:r>
            <a:r>
              <a:rPr sz="2650" dirty="0">
                <a:latin typeface="Palatino"/>
                <a:cs typeface="Palatino"/>
              </a:rPr>
              <a:t>t like XAM</a:t>
            </a:r>
            <a:r>
              <a:rPr sz="2650" spc="-5" dirty="0">
                <a:latin typeface="Palatino"/>
                <a:cs typeface="Palatino"/>
              </a:rPr>
              <a:t>L</a:t>
            </a:r>
            <a:r>
              <a:rPr sz="2650" dirty="0">
                <a:latin typeface="Palatino"/>
                <a:cs typeface="Palatino"/>
              </a:rPr>
              <a:t>/H</a:t>
            </a:r>
            <a:r>
              <a:rPr sz="2650" spc="-5" dirty="0">
                <a:latin typeface="Palatino"/>
                <a:cs typeface="Palatino"/>
              </a:rPr>
              <a:t>T</a:t>
            </a:r>
            <a:r>
              <a:rPr sz="2650" dirty="0">
                <a:latin typeface="Palatino"/>
                <a:cs typeface="Palatino"/>
              </a:rPr>
              <a:t>ML</a:t>
            </a:r>
            <a:endParaRPr sz="2650">
              <a:latin typeface="Palatino"/>
              <a:cs typeface="Palatino"/>
            </a:endParaRPr>
          </a:p>
          <a:p>
            <a:pPr marL="12700" indent="1056005">
              <a:lnSpc>
                <a:spcPct val="100000"/>
              </a:lnSpc>
              <a:spcBef>
                <a:spcPts val="1115"/>
              </a:spcBef>
            </a:pPr>
            <a:r>
              <a:rPr sz="2650" spc="-245" dirty="0">
                <a:latin typeface="Palatino"/>
                <a:cs typeface="Palatino"/>
              </a:rPr>
              <a:t>Y</a:t>
            </a:r>
            <a:r>
              <a:rPr sz="2650" dirty="0">
                <a:latin typeface="Palatino"/>
                <a:cs typeface="Palatino"/>
              </a:rPr>
              <a:t>ou get UI elements &amp; Container </a:t>
            </a:r>
            <a:r>
              <a:rPr sz="2650" spc="-5" dirty="0">
                <a:latin typeface="Palatino"/>
                <a:cs typeface="Palatino"/>
              </a:rPr>
              <a:t>c</a:t>
            </a:r>
            <a:r>
              <a:rPr sz="2650" dirty="0">
                <a:latin typeface="Palatino"/>
                <a:cs typeface="Palatino"/>
              </a:rPr>
              <a:t>ont</a:t>
            </a:r>
            <a:r>
              <a:rPr sz="2650" spc="-50" dirty="0">
                <a:latin typeface="Palatino"/>
                <a:cs typeface="Palatino"/>
              </a:rPr>
              <a:t>r</a:t>
            </a:r>
            <a:r>
              <a:rPr sz="2650" dirty="0">
                <a:latin typeface="Palatino"/>
                <a:cs typeface="Palatino"/>
              </a:rPr>
              <a:t>ols</a:t>
            </a:r>
            <a:endParaRPr sz="2650">
              <a:latin typeface="Palatino"/>
              <a:cs typeface="Palatino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These be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ome Nati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v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e UI .. little </a:t>
            </a:r>
            <a:r>
              <a:rPr sz="2650" dirty="0">
                <a:solidFill>
                  <a:srgbClr val="FFA500"/>
                </a:solidFill>
                <a:latin typeface="Palatino"/>
                <a:cs typeface="Palatino"/>
              </a:rPr>
              <a:t>Magi</a:t>
            </a:r>
            <a:r>
              <a:rPr sz="2650" spc="-5" dirty="0">
                <a:solidFill>
                  <a:srgbClr val="FFA500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FFA500"/>
                </a:solidFill>
                <a:latin typeface="Palatino"/>
                <a:cs typeface="Palatino"/>
              </a:rPr>
              <a:t>al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!</a:t>
            </a:r>
            <a:endParaRPr sz="2650">
              <a:latin typeface="Palatino"/>
              <a:cs typeface="Palatin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0545" y="2156113"/>
            <a:ext cx="7724140" cy="1238250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ts val="1850"/>
              </a:lnSpc>
            </a:pPr>
            <a:r>
              <a:rPr sz="1550" dirty="0">
                <a:solidFill>
                  <a:srgbClr val="DCDCDC"/>
                </a:solidFill>
                <a:latin typeface="Courier"/>
                <a:cs typeface="Courier"/>
              </a:rPr>
              <a:t>&lt;Imag</a:t>
            </a:r>
            <a:r>
              <a:rPr sz="1550" spc="5" dirty="0">
                <a:solidFill>
                  <a:srgbClr val="DCDCDC"/>
                </a:solidFill>
                <a:latin typeface="Courier"/>
                <a:cs typeface="Courier"/>
              </a:rPr>
              <a:t>e</a:t>
            </a:r>
            <a:r>
              <a:rPr sz="1550" spc="10" dirty="0">
                <a:solidFill>
                  <a:srgbClr val="DCDCDC"/>
                </a:solidFill>
                <a:latin typeface="Courier"/>
                <a:cs typeface="Courier"/>
              </a:rPr>
              <a:t> </a:t>
            </a:r>
            <a:r>
              <a:rPr sz="1550" spc="5" dirty="0">
                <a:solidFill>
                  <a:srgbClr val="EFDCBC"/>
                </a:solidFill>
                <a:latin typeface="Courier"/>
                <a:cs typeface="Courier"/>
              </a:rPr>
              <a:t>source=</a:t>
            </a:r>
            <a:r>
              <a:rPr sz="1550" spc="5" dirty="0">
                <a:solidFill>
                  <a:srgbClr val="CC9393"/>
                </a:solidFill>
                <a:latin typeface="Courier"/>
                <a:cs typeface="Courier"/>
              </a:rPr>
              <a:t>"{thumbnailImageSource}"</a:t>
            </a:r>
            <a:r>
              <a:rPr sz="1550" spc="10" dirty="0">
                <a:solidFill>
                  <a:srgbClr val="CC9393"/>
                </a:solidFill>
                <a:latin typeface="Courier"/>
                <a:cs typeface="Courier"/>
              </a:rPr>
              <a:t> </a:t>
            </a:r>
            <a:r>
              <a:rPr sz="1550" spc="5" dirty="0">
                <a:solidFill>
                  <a:srgbClr val="EFDCBC"/>
                </a:solidFill>
                <a:latin typeface="Courier"/>
                <a:cs typeface="Courier"/>
              </a:rPr>
              <a:t>width=</a:t>
            </a:r>
            <a:r>
              <a:rPr sz="1550" spc="5" dirty="0">
                <a:solidFill>
                  <a:srgbClr val="CC9393"/>
                </a:solidFill>
                <a:latin typeface="Courier"/>
                <a:cs typeface="Courier"/>
              </a:rPr>
              <a:t>"72"</a:t>
            </a:r>
            <a:r>
              <a:rPr sz="1550" spc="10" dirty="0">
                <a:solidFill>
                  <a:srgbClr val="CC9393"/>
                </a:solidFill>
                <a:latin typeface="Courier"/>
                <a:cs typeface="Courier"/>
              </a:rPr>
              <a:t> </a:t>
            </a:r>
            <a:r>
              <a:rPr sz="1550" spc="5" dirty="0">
                <a:solidFill>
                  <a:srgbClr val="EFDCBC"/>
                </a:solidFill>
                <a:latin typeface="Courier"/>
                <a:cs typeface="Courier"/>
              </a:rPr>
              <a:t>height=</a:t>
            </a:r>
            <a:r>
              <a:rPr sz="1550" spc="5" dirty="0">
                <a:solidFill>
                  <a:srgbClr val="CC9393"/>
                </a:solidFill>
                <a:latin typeface="Courier"/>
                <a:cs typeface="Courier"/>
              </a:rPr>
              <a:t>"72"</a:t>
            </a:r>
            <a:r>
              <a:rPr sz="1550" spc="5" dirty="0">
                <a:solidFill>
                  <a:srgbClr val="DCDCDC"/>
                </a:solidFill>
                <a:latin typeface="Courier"/>
                <a:cs typeface="Courier"/>
              </a:rPr>
              <a:t>/&gt;</a:t>
            </a:r>
            <a:endParaRPr sz="1550">
              <a:latin typeface="Courier"/>
              <a:cs typeface="Courier"/>
            </a:endParaRPr>
          </a:p>
          <a:p>
            <a:pPr marL="43180">
              <a:lnSpc>
                <a:spcPts val="1839"/>
              </a:lnSpc>
            </a:pPr>
            <a:r>
              <a:rPr sz="1550" dirty="0">
                <a:solidFill>
                  <a:srgbClr val="DCDCDC"/>
                </a:solidFill>
                <a:latin typeface="Courier"/>
                <a:cs typeface="Courier"/>
              </a:rPr>
              <a:t>&lt;Labe</a:t>
            </a:r>
            <a:r>
              <a:rPr sz="1550" spc="5" dirty="0">
                <a:solidFill>
                  <a:srgbClr val="DCDCDC"/>
                </a:solidFill>
                <a:latin typeface="Courier"/>
                <a:cs typeface="Courier"/>
              </a:rPr>
              <a:t>l</a:t>
            </a:r>
            <a:r>
              <a:rPr sz="1550" spc="10" dirty="0">
                <a:solidFill>
                  <a:srgbClr val="DCDCDC"/>
                </a:solidFill>
                <a:latin typeface="Courier"/>
                <a:cs typeface="Courier"/>
              </a:rPr>
              <a:t> </a:t>
            </a:r>
            <a:r>
              <a:rPr sz="1550" spc="5" dirty="0">
                <a:solidFill>
                  <a:srgbClr val="EFDCBC"/>
                </a:solidFill>
                <a:latin typeface="Courier"/>
                <a:cs typeface="Courier"/>
              </a:rPr>
              <a:t>text=</a:t>
            </a:r>
            <a:r>
              <a:rPr sz="1550" spc="5" dirty="0">
                <a:solidFill>
                  <a:srgbClr val="CC9393"/>
                </a:solidFill>
                <a:latin typeface="Courier"/>
                <a:cs typeface="Courier"/>
              </a:rPr>
              <a:t>"{itemTitle}"</a:t>
            </a:r>
            <a:r>
              <a:rPr sz="1550" spc="10" dirty="0">
                <a:solidFill>
                  <a:srgbClr val="CC9393"/>
                </a:solidFill>
                <a:latin typeface="Courier"/>
                <a:cs typeface="Courier"/>
              </a:rPr>
              <a:t> </a:t>
            </a:r>
            <a:r>
              <a:rPr sz="1550" spc="5" dirty="0">
                <a:solidFill>
                  <a:srgbClr val="EFDCBC"/>
                </a:solidFill>
                <a:latin typeface="Courier"/>
                <a:cs typeface="Courier"/>
              </a:rPr>
              <a:t>textWrap=</a:t>
            </a:r>
            <a:r>
              <a:rPr sz="1550" spc="5" dirty="0">
                <a:solidFill>
                  <a:srgbClr val="CC9393"/>
                </a:solidFill>
                <a:latin typeface="Courier"/>
                <a:cs typeface="Courier"/>
              </a:rPr>
              <a:t>"true"</a:t>
            </a:r>
            <a:r>
              <a:rPr sz="1550" spc="10" dirty="0">
                <a:solidFill>
                  <a:srgbClr val="CC9393"/>
                </a:solidFill>
                <a:latin typeface="Courier"/>
                <a:cs typeface="Courier"/>
              </a:rPr>
              <a:t> </a:t>
            </a:r>
            <a:r>
              <a:rPr sz="1550" spc="5" dirty="0">
                <a:solidFill>
                  <a:srgbClr val="EFDCBC"/>
                </a:solidFill>
                <a:latin typeface="Courier"/>
                <a:cs typeface="Courier"/>
              </a:rPr>
              <a:t>cssClass=</a:t>
            </a:r>
            <a:r>
              <a:rPr sz="1550" spc="5" dirty="0">
                <a:solidFill>
                  <a:srgbClr val="CC9393"/>
                </a:solidFill>
                <a:latin typeface="Courier"/>
                <a:cs typeface="Courier"/>
              </a:rPr>
              <a:t>"title"</a:t>
            </a:r>
            <a:r>
              <a:rPr sz="1550" spc="10" dirty="0">
                <a:solidFill>
                  <a:srgbClr val="CC9393"/>
                </a:solidFill>
                <a:latin typeface="Courier"/>
                <a:cs typeface="Courier"/>
              </a:rPr>
              <a:t> </a:t>
            </a:r>
            <a:r>
              <a:rPr sz="1550" spc="5" dirty="0">
                <a:solidFill>
                  <a:srgbClr val="DCDCDC"/>
                </a:solidFill>
                <a:latin typeface="Courier"/>
                <a:cs typeface="Courier"/>
              </a:rPr>
              <a:t>/&gt;</a:t>
            </a:r>
            <a:endParaRPr sz="1550">
              <a:latin typeface="Courier"/>
              <a:cs typeface="Courier"/>
            </a:endParaRPr>
          </a:p>
          <a:p>
            <a:pPr marL="43180">
              <a:lnSpc>
                <a:spcPts val="1850"/>
              </a:lnSpc>
            </a:pPr>
            <a:r>
              <a:rPr sz="1550" dirty="0">
                <a:solidFill>
                  <a:srgbClr val="DCDCDC"/>
                </a:solidFill>
                <a:latin typeface="Courier"/>
                <a:cs typeface="Courier"/>
              </a:rPr>
              <a:t>&lt;Butto</a:t>
            </a:r>
            <a:r>
              <a:rPr sz="1550" spc="5" dirty="0">
                <a:solidFill>
                  <a:srgbClr val="DCDCDC"/>
                </a:solidFill>
                <a:latin typeface="Courier"/>
                <a:cs typeface="Courier"/>
              </a:rPr>
              <a:t>n</a:t>
            </a:r>
            <a:r>
              <a:rPr sz="1550" spc="10" dirty="0">
                <a:solidFill>
                  <a:srgbClr val="DCDCDC"/>
                </a:solidFill>
                <a:latin typeface="Courier"/>
                <a:cs typeface="Courier"/>
              </a:rPr>
              <a:t> </a:t>
            </a:r>
            <a:r>
              <a:rPr sz="1550" spc="5" dirty="0">
                <a:solidFill>
                  <a:srgbClr val="EFDCBC"/>
                </a:solidFill>
                <a:latin typeface="Courier"/>
                <a:cs typeface="Courier"/>
              </a:rPr>
              <a:t>text=</a:t>
            </a:r>
            <a:r>
              <a:rPr sz="1550" dirty="0">
                <a:solidFill>
                  <a:srgbClr val="CC9393"/>
                </a:solidFill>
                <a:latin typeface="Courier"/>
                <a:cs typeface="Courier"/>
              </a:rPr>
              <a:t>"{authoredBy}</a:t>
            </a:r>
            <a:r>
              <a:rPr sz="1550" spc="5" dirty="0">
                <a:solidFill>
                  <a:srgbClr val="CC9393"/>
                </a:solidFill>
                <a:latin typeface="Courier"/>
                <a:cs typeface="Courier"/>
              </a:rPr>
              <a:t>“</a:t>
            </a:r>
            <a:r>
              <a:rPr sz="1550" spc="10" dirty="0">
                <a:solidFill>
                  <a:srgbClr val="CC9393"/>
                </a:solidFill>
                <a:latin typeface="Courier"/>
                <a:cs typeface="Courier"/>
              </a:rPr>
              <a:t> </a:t>
            </a:r>
            <a:r>
              <a:rPr sz="1550" spc="5" dirty="0">
                <a:solidFill>
                  <a:srgbClr val="CC9393"/>
                </a:solidFill>
                <a:latin typeface="Courier"/>
                <a:cs typeface="Courier"/>
              </a:rPr>
              <a:t>width="</a:t>
            </a:r>
            <a:r>
              <a:rPr sz="1550" spc="5" dirty="0">
                <a:solidFill>
                  <a:srgbClr val="8CD0D3"/>
                </a:solidFill>
                <a:latin typeface="Courier"/>
                <a:cs typeface="Courier"/>
              </a:rPr>
              <a:t>150</a:t>
            </a:r>
            <a:r>
              <a:rPr sz="1550" spc="5" dirty="0">
                <a:solidFill>
                  <a:srgbClr val="DCDCDC"/>
                </a:solidFill>
                <a:latin typeface="Courier"/>
                <a:cs typeface="Courier"/>
              </a:rPr>
              <a:t>“</a:t>
            </a:r>
            <a:r>
              <a:rPr sz="1550" spc="10" dirty="0">
                <a:solidFill>
                  <a:srgbClr val="DCDCDC"/>
                </a:solidFill>
                <a:latin typeface="Courier"/>
                <a:cs typeface="Courier"/>
              </a:rPr>
              <a:t> </a:t>
            </a:r>
            <a:r>
              <a:rPr sz="1550" spc="5" dirty="0">
                <a:solidFill>
                  <a:srgbClr val="EFDCBC"/>
                </a:solidFill>
                <a:latin typeface="Courier"/>
                <a:cs typeface="Courier"/>
              </a:rPr>
              <a:t>cssClass=</a:t>
            </a:r>
            <a:r>
              <a:rPr sz="1550" spc="5" dirty="0">
                <a:solidFill>
                  <a:srgbClr val="CC9393"/>
                </a:solidFill>
                <a:latin typeface="Courier"/>
                <a:cs typeface="Courier"/>
              </a:rPr>
              <a:t>"author"</a:t>
            </a:r>
            <a:r>
              <a:rPr sz="1550" spc="5" dirty="0">
                <a:solidFill>
                  <a:srgbClr val="DCDCDC"/>
                </a:solidFill>
                <a:latin typeface="Courier"/>
                <a:cs typeface="Courier"/>
              </a:rPr>
              <a:t>/&gt;</a:t>
            </a:r>
            <a:endParaRPr sz="1550">
              <a:latin typeface="Courier"/>
              <a:cs typeface="Couri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379">
              <a:lnSpc>
                <a:spcPct val="100000"/>
              </a:lnSpc>
            </a:pPr>
            <a:r>
              <a:rPr sz="5100" dirty="0"/>
              <a:t>Is t</a:t>
            </a:r>
            <a:r>
              <a:rPr sz="5100" spc="-5" dirty="0"/>
              <a:t>h</a:t>
            </a:r>
            <a:r>
              <a:rPr sz="5100" dirty="0"/>
              <a:t>e </a:t>
            </a:r>
            <a:r>
              <a:rPr sz="5100" spc="-5" dirty="0"/>
              <a:t>U</a:t>
            </a:r>
            <a:r>
              <a:rPr sz="5100" dirty="0"/>
              <a:t>I </a:t>
            </a:r>
            <a:r>
              <a:rPr sz="5100" spc="-5" dirty="0"/>
              <a:t>s</a:t>
            </a:r>
            <a:r>
              <a:rPr sz="5100" dirty="0"/>
              <a:t>mart?</a:t>
            </a:r>
            <a:endParaRPr sz="5100"/>
          </a:p>
          <a:p>
            <a:pPr marL="297815">
              <a:lnSpc>
                <a:spcPct val="100000"/>
              </a:lnSpc>
              <a:spcBef>
                <a:spcPts val="690"/>
              </a:spcBef>
            </a:pPr>
            <a:r>
              <a:rPr sz="2650" dirty="0">
                <a:solidFill>
                  <a:srgbClr val="696969"/>
                </a:solidFill>
              </a:rPr>
              <a:t>{N} supports Ri</a:t>
            </a:r>
            <a:r>
              <a:rPr sz="2650" spc="-5" dirty="0">
                <a:solidFill>
                  <a:srgbClr val="696969"/>
                </a:solidFill>
              </a:rPr>
              <a:t>c</a:t>
            </a:r>
            <a:r>
              <a:rPr sz="2650" dirty="0">
                <a:solidFill>
                  <a:srgbClr val="696969"/>
                </a:solidFill>
              </a:rPr>
              <a:t>h Data</a:t>
            </a:r>
            <a:r>
              <a:rPr sz="2650" spc="-5" dirty="0">
                <a:solidFill>
                  <a:srgbClr val="696969"/>
                </a:solidFill>
              </a:rPr>
              <a:t>B</a:t>
            </a:r>
            <a:r>
              <a:rPr sz="2650" dirty="0">
                <a:solidFill>
                  <a:srgbClr val="696969"/>
                </a:solidFill>
              </a:rPr>
              <a:t>in</a:t>
            </a:r>
            <a:r>
              <a:rPr sz="2650" spc="-5" dirty="0">
                <a:solidFill>
                  <a:srgbClr val="696969"/>
                </a:solidFill>
              </a:rPr>
              <a:t>d</a:t>
            </a:r>
            <a:r>
              <a:rPr sz="2650" dirty="0">
                <a:solidFill>
                  <a:srgbClr val="696969"/>
                </a:solidFill>
              </a:rPr>
              <a:t>ing</a:t>
            </a:r>
            <a:endParaRPr sz="2650"/>
          </a:p>
        </p:txBody>
      </p:sp>
      <p:sp>
        <p:nvSpPr>
          <p:cNvPr id="3" name="object 3"/>
          <p:cNvSpPr/>
          <p:nvPr/>
        </p:nvSpPr>
        <p:spPr>
          <a:xfrm>
            <a:off x="900545" y="3801341"/>
            <a:ext cx="606136" cy="606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7845" y="3839147"/>
            <a:ext cx="7190740" cy="2138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8705" marR="2372995">
              <a:lnSpc>
                <a:spcPct val="124400"/>
              </a:lnSpc>
            </a:pPr>
            <a:r>
              <a:rPr sz="2650" dirty="0">
                <a:latin typeface="Palatino"/>
                <a:cs typeface="Palatino"/>
              </a:rPr>
              <a:t>XAM</a:t>
            </a:r>
            <a:r>
              <a:rPr sz="2650" spc="-5" dirty="0">
                <a:latin typeface="Palatino"/>
                <a:cs typeface="Palatino"/>
              </a:rPr>
              <a:t>L</a:t>
            </a:r>
            <a:r>
              <a:rPr sz="2650" dirty="0">
                <a:latin typeface="Palatino"/>
                <a:cs typeface="Palatino"/>
              </a:rPr>
              <a:t>-like Data </a:t>
            </a:r>
            <a:r>
              <a:rPr sz="2650" spc="-5" dirty="0">
                <a:latin typeface="Palatino"/>
                <a:cs typeface="Palatino"/>
              </a:rPr>
              <a:t>B</a:t>
            </a:r>
            <a:r>
              <a:rPr sz="2650" dirty="0">
                <a:latin typeface="Palatino"/>
                <a:cs typeface="Palatino"/>
              </a:rPr>
              <a:t>in</a:t>
            </a:r>
            <a:r>
              <a:rPr sz="2650" spc="-5" dirty="0">
                <a:latin typeface="Palatino"/>
                <a:cs typeface="Palatino"/>
              </a:rPr>
              <a:t>d</a:t>
            </a:r>
            <a:r>
              <a:rPr sz="2650" dirty="0">
                <a:latin typeface="Palatino"/>
                <a:cs typeface="Palatino"/>
              </a:rPr>
              <a:t>ing O</a:t>
            </a:r>
            <a:r>
              <a:rPr sz="2650" spc="-50" dirty="0">
                <a:latin typeface="Palatino"/>
                <a:cs typeface="Palatino"/>
              </a:rPr>
              <a:t>f</a:t>
            </a:r>
            <a:r>
              <a:rPr sz="2650" dirty="0">
                <a:latin typeface="Palatino"/>
                <a:cs typeface="Palatino"/>
              </a:rPr>
              <a:t>f </a:t>
            </a:r>
            <a:r>
              <a:rPr sz="2650" spc="-5" dirty="0">
                <a:latin typeface="Palatino"/>
                <a:cs typeface="Palatino"/>
              </a:rPr>
              <a:t>c</a:t>
            </a:r>
            <a:r>
              <a:rPr sz="2650" dirty="0">
                <a:latin typeface="Palatino"/>
                <a:cs typeface="Palatino"/>
              </a:rPr>
              <a:t>ourse .. it's 2-</a:t>
            </a:r>
            <a:r>
              <a:rPr sz="2650" spc="-245" dirty="0">
                <a:latin typeface="Palatino"/>
                <a:cs typeface="Palatino"/>
              </a:rPr>
              <a:t>W</a:t>
            </a:r>
            <a:r>
              <a:rPr sz="2650" dirty="0">
                <a:latin typeface="Palatino"/>
                <a:cs typeface="Palatino"/>
              </a:rPr>
              <a:t>ay</a:t>
            </a:r>
            <a:endParaRPr sz="2650">
              <a:latin typeface="Palatino"/>
              <a:cs typeface="Palatino"/>
            </a:endParaRPr>
          </a:p>
          <a:p>
            <a:pPr marL="12700" indent="1056005">
              <a:lnSpc>
                <a:spcPct val="100000"/>
              </a:lnSpc>
              <a:spcBef>
                <a:spcPts val="1180"/>
              </a:spcBef>
            </a:pPr>
            <a:r>
              <a:rPr sz="2650" dirty="0">
                <a:latin typeface="Palatino"/>
                <a:cs typeface="Palatino"/>
              </a:rPr>
              <a:t>Ren</a:t>
            </a:r>
            <a:r>
              <a:rPr sz="2650" spc="-5" dirty="0">
                <a:latin typeface="Palatino"/>
                <a:cs typeface="Palatino"/>
              </a:rPr>
              <a:t>d</a:t>
            </a:r>
            <a:r>
              <a:rPr sz="2650" dirty="0">
                <a:latin typeface="Palatino"/>
                <a:cs typeface="Palatino"/>
              </a:rPr>
              <a:t>ers A</a:t>
            </a:r>
            <a:r>
              <a:rPr sz="2650" spc="-5" dirty="0">
                <a:latin typeface="Palatino"/>
                <a:cs typeface="Palatino"/>
              </a:rPr>
              <a:t>d</a:t>
            </a:r>
            <a:r>
              <a:rPr sz="2650" dirty="0">
                <a:latin typeface="Palatino"/>
                <a:cs typeface="Palatino"/>
              </a:rPr>
              <a:t>apti</a:t>
            </a:r>
            <a:r>
              <a:rPr sz="2650" spc="-5" dirty="0">
                <a:latin typeface="Palatino"/>
                <a:cs typeface="Palatino"/>
              </a:rPr>
              <a:t>v</a:t>
            </a:r>
            <a:r>
              <a:rPr sz="2650" dirty="0">
                <a:latin typeface="Palatino"/>
                <a:cs typeface="Palatino"/>
              </a:rPr>
              <a:t>ely for ea</a:t>
            </a:r>
            <a:r>
              <a:rPr sz="2650" spc="-5" dirty="0">
                <a:latin typeface="Palatino"/>
                <a:cs typeface="Palatino"/>
              </a:rPr>
              <a:t>c</a:t>
            </a:r>
            <a:r>
              <a:rPr sz="2650" dirty="0">
                <a:latin typeface="Palatino"/>
                <a:cs typeface="Palatino"/>
              </a:rPr>
              <a:t>h platform</a:t>
            </a:r>
            <a:endParaRPr sz="2650">
              <a:latin typeface="Palatino"/>
              <a:cs typeface="Palatino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Data 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B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in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d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ing powe</a:t>
            </a:r>
            <a:r>
              <a:rPr sz="2650" spc="-50" dirty="0">
                <a:solidFill>
                  <a:srgbClr val="888888"/>
                </a:solidFill>
                <a:latin typeface="Palatino"/>
                <a:cs typeface="Palatino"/>
              </a:rPr>
              <a:t>r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ed by </a:t>
            </a:r>
            <a:r>
              <a:rPr sz="2650" dirty="0">
                <a:solidFill>
                  <a:srgbClr val="FFA500"/>
                </a:solidFill>
                <a:latin typeface="Palatino"/>
                <a:cs typeface="Palatino"/>
              </a:rPr>
              <a:t>Polymer 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E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xp</a:t>
            </a:r>
            <a:r>
              <a:rPr sz="2650" spc="-50" dirty="0">
                <a:solidFill>
                  <a:srgbClr val="888888"/>
                </a:solidFill>
                <a:latin typeface="Palatino"/>
                <a:cs typeface="Palatino"/>
              </a:rPr>
              <a:t>r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essions!</a:t>
            </a:r>
            <a:endParaRPr sz="2650">
              <a:latin typeface="Palatino"/>
              <a:cs typeface="Palatino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0545" y="1974272"/>
          <a:ext cx="7723906" cy="15153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2538"/>
                <a:gridCol w="4037484"/>
                <a:gridCol w="2073420"/>
                <a:gridCol w="327374"/>
                <a:gridCol w="533090"/>
              </a:tblGrid>
              <a:tr h="269891"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rgbClr val="DCDCDC"/>
                          </a:solidFill>
                          <a:latin typeface="Courier"/>
                          <a:cs typeface="Courier"/>
                        </a:rPr>
                        <a:t>&lt;Image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EFDCBC"/>
                          </a:solidFill>
                          <a:latin typeface="Courier"/>
                          <a:cs typeface="Courier"/>
                        </a:rPr>
                        <a:t>source=</a:t>
                      </a:r>
                      <a:r>
                        <a:rPr sz="1400" dirty="0">
                          <a:solidFill>
                            <a:srgbClr val="CC9393"/>
                          </a:solidFill>
                          <a:latin typeface="Courier"/>
                          <a:cs typeface="Courier"/>
                        </a:rPr>
                        <a:t>"{thumbnailImageSource}"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3F3F3F"/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3F3F3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6477">
                <a:tc>
                  <a:txBody>
                    <a:bodyPr/>
                    <a:lstStyle/>
                    <a:p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EFDCBC"/>
                          </a:solidFill>
                          <a:latin typeface="Courier"/>
                          <a:cs typeface="Courier"/>
                        </a:rPr>
                        <a:t>width=</a:t>
                      </a:r>
                      <a:r>
                        <a:rPr sz="1400" dirty="0">
                          <a:solidFill>
                            <a:srgbClr val="CC9393"/>
                          </a:solidFill>
                          <a:latin typeface="Courier"/>
                          <a:cs typeface="Courier"/>
                        </a:rPr>
                        <a:t>"72"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3F3F3F"/>
                    </a:solidFill>
                  </a:tcPr>
                </a:tc>
              </a:tr>
              <a:tr h="216477">
                <a:tc>
                  <a:txBody>
                    <a:bodyPr/>
                    <a:lstStyle/>
                    <a:p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EFDCBC"/>
                          </a:solidFill>
                          <a:latin typeface="Courier"/>
                          <a:cs typeface="Courier"/>
                        </a:rPr>
                        <a:t>height=</a:t>
                      </a:r>
                      <a:r>
                        <a:rPr sz="1400" dirty="0">
                          <a:solidFill>
                            <a:srgbClr val="CC9393"/>
                          </a:solidFill>
                          <a:latin typeface="Courier"/>
                          <a:cs typeface="Courier"/>
                        </a:rPr>
                        <a:t>"72"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3F3F3F"/>
                    </a:solidFill>
                  </a:tcPr>
                </a:tc>
              </a:tr>
              <a:tr h="812494"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rgbClr val="DCDCDC"/>
                          </a:solidFill>
                          <a:latin typeface="Courier"/>
                          <a:cs typeface="Courier"/>
                        </a:rPr>
                        <a:t>&lt;Label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EFDCBC"/>
                          </a:solidFill>
                          <a:latin typeface="Courier"/>
                          <a:cs typeface="Courier"/>
                        </a:rPr>
                        <a:t>verticalAlignment=</a:t>
                      </a:r>
                      <a:r>
                        <a:rPr sz="1400" dirty="0">
                          <a:solidFill>
                            <a:srgbClr val="CC9393"/>
                          </a:solidFill>
                          <a:latin typeface="Courier"/>
                          <a:cs typeface="Courier"/>
                        </a:rPr>
                        <a:t>"top"</a:t>
                      </a:r>
                      <a:r>
                        <a:rPr sz="1400" dirty="0">
                          <a:solidFill>
                            <a:srgbClr val="DCDCDC"/>
                          </a:solidFill>
                          <a:latin typeface="Courier"/>
                          <a:cs typeface="Courier"/>
                        </a:rPr>
                        <a:t>/&gt;</a:t>
                      </a:r>
                      <a:endParaRPr sz="1400">
                        <a:latin typeface="Courier"/>
                        <a:cs typeface="Courier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EFDCBC"/>
                          </a:solidFill>
                          <a:latin typeface="Courier"/>
                          <a:cs typeface="Courier"/>
                        </a:rPr>
                        <a:t>text=</a:t>
                      </a:r>
                      <a:r>
                        <a:rPr sz="1400" spc="-5" dirty="0">
                          <a:solidFill>
                            <a:srgbClr val="CC9393"/>
                          </a:solidFill>
                          <a:latin typeface="Courier"/>
                          <a:cs typeface="Courier"/>
                        </a:rPr>
                        <a:t>"{</a:t>
                      </a:r>
                      <a:r>
                        <a:rPr sz="1400" dirty="0">
                          <a:solidFill>
                            <a:srgbClr val="CC9393"/>
                          </a:solidFill>
                          <a:latin typeface="Courier"/>
                          <a:cs typeface="Courier"/>
                        </a:rPr>
                        <a:t>{</a:t>
                      </a:r>
                      <a:r>
                        <a:rPr sz="1400" spc="15" dirty="0">
                          <a:solidFill>
                            <a:srgbClr val="CC9393"/>
                          </a:solidFill>
                          <a:latin typeface="Courier"/>
                          <a:cs typeface="Courier"/>
                        </a:rPr>
                        <a:t> </a:t>
                      </a:r>
                      <a:r>
                        <a:rPr sz="1400" spc="-5" dirty="0">
                          <a:solidFill>
                            <a:srgbClr val="CC9393"/>
                          </a:solidFill>
                          <a:latin typeface="Courier"/>
                          <a:cs typeface="Courier"/>
                        </a:rPr>
                        <a:t>num_comment</a:t>
                      </a:r>
                      <a:r>
                        <a:rPr sz="1400" dirty="0">
                          <a:solidFill>
                            <a:srgbClr val="CC9393"/>
                          </a:solidFill>
                          <a:latin typeface="Courier"/>
                          <a:cs typeface="Courier"/>
                        </a:rPr>
                        <a:t>s</a:t>
                      </a:r>
                      <a:r>
                        <a:rPr sz="1400" spc="20" dirty="0">
                          <a:solidFill>
                            <a:srgbClr val="CC9393"/>
                          </a:solidFill>
                          <a:latin typeface="Courier"/>
                          <a:cs typeface="Courier"/>
                        </a:rPr>
                        <a:t> </a:t>
                      </a:r>
                      <a:r>
                        <a:rPr sz="1400" dirty="0">
                          <a:solidFill>
                            <a:srgbClr val="CC9393"/>
                          </a:solidFill>
                          <a:latin typeface="Courier"/>
                          <a:cs typeface="Courier"/>
                        </a:rPr>
                        <a:t>?</a:t>
                      </a:r>
                      <a:r>
                        <a:rPr sz="1400" spc="15" dirty="0">
                          <a:solidFill>
                            <a:srgbClr val="CC9393"/>
                          </a:solidFill>
                          <a:latin typeface="Courier"/>
                          <a:cs typeface="Courier"/>
                        </a:rPr>
                        <a:t> </a:t>
                      </a:r>
                      <a:r>
                        <a:rPr sz="1400" spc="-5" dirty="0">
                          <a:solidFill>
                            <a:srgbClr val="CC9393"/>
                          </a:solidFill>
                          <a:latin typeface="Courier"/>
                          <a:cs typeface="Courier"/>
                        </a:rPr>
                        <a:t>num_comments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CC9393"/>
                          </a:solidFill>
                          <a:latin typeface="Courier"/>
                          <a:cs typeface="Courier"/>
                        </a:rPr>
                        <a:t>+</a:t>
                      </a:r>
                      <a:r>
                        <a:rPr sz="1400" spc="15" dirty="0">
                          <a:solidFill>
                            <a:srgbClr val="CC9393"/>
                          </a:solidFill>
                          <a:latin typeface="Courier"/>
                          <a:cs typeface="Courier"/>
                        </a:rPr>
                        <a:t> </a:t>
                      </a:r>
                      <a:r>
                        <a:rPr sz="1400" dirty="0">
                          <a:solidFill>
                            <a:srgbClr val="CC9393"/>
                          </a:solidFill>
                          <a:latin typeface="Courier"/>
                          <a:cs typeface="Courier"/>
                        </a:rPr>
                        <a:t>'</a:t>
                      </a:r>
                      <a:r>
                        <a:rPr sz="1400" spc="15" dirty="0">
                          <a:solidFill>
                            <a:srgbClr val="CC9393"/>
                          </a:solidFill>
                          <a:latin typeface="Courier"/>
                          <a:cs typeface="Courier"/>
                        </a:rPr>
                        <a:t> </a:t>
                      </a:r>
                      <a:r>
                        <a:rPr sz="1400" spc="-5" dirty="0">
                          <a:solidFill>
                            <a:srgbClr val="CC9393"/>
                          </a:solidFill>
                          <a:latin typeface="Courier"/>
                          <a:cs typeface="Courier"/>
                        </a:rPr>
                        <a:t>comments</a:t>
                      </a:r>
                      <a:r>
                        <a:rPr sz="1400" dirty="0">
                          <a:solidFill>
                            <a:srgbClr val="CC9393"/>
                          </a:solidFill>
                          <a:latin typeface="Courier"/>
                          <a:cs typeface="Courier"/>
                        </a:rPr>
                        <a:t>'</a:t>
                      </a:r>
                      <a:r>
                        <a:rPr sz="1400" spc="20" dirty="0">
                          <a:solidFill>
                            <a:srgbClr val="CC9393"/>
                          </a:solidFill>
                          <a:latin typeface="Courier"/>
                          <a:cs typeface="Courier"/>
                        </a:rPr>
                        <a:t> </a:t>
                      </a:r>
                      <a:r>
                        <a:rPr sz="1400" dirty="0">
                          <a:solidFill>
                            <a:srgbClr val="CC9393"/>
                          </a:solidFill>
                          <a:latin typeface="Courier"/>
                          <a:cs typeface="Courier"/>
                        </a:rPr>
                        <a:t>:</a:t>
                      </a:r>
                      <a:r>
                        <a:rPr sz="1400" spc="15" dirty="0">
                          <a:solidFill>
                            <a:srgbClr val="CC9393"/>
                          </a:solidFill>
                          <a:latin typeface="Courier"/>
                          <a:cs typeface="Courier"/>
                        </a:rPr>
                        <a:t> </a:t>
                      </a:r>
                      <a:r>
                        <a:rPr sz="1400" spc="-5" dirty="0">
                          <a:solidFill>
                            <a:srgbClr val="CC9393"/>
                          </a:solidFill>
                          <a:latin typeface="Courier"/>
                          <a:cs typeface="Courier"/>
                        </a:rPr>
                        <a:t>''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CC9393"/>
                          </a:solidFill>
                          <a:latin typeface="Courier"/>
                          <a:cs typeface="Courier"/>
                        </a:rPr>
                        <a:t>}"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DCDCDC"/>
                          </a:solidFill>
                          <a:latin typeface="Courier"/>
                          <a:cs typeface="Courier"/>
                        </a:rPr>
                        <a:t>/&gt;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3F3F3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379">
              <a:lnSpc>
                <a:spcPct val="100000"/>
              </a:lnSpc>
            </a:pPr>
            <a:r>
              <a:rPr sz="5100" spc="-5" dirty="0"/>
              <a:t>H</a:t>
            </a:r>
            <a:r>
              <a:rPr sz="5100" dirty="0"/>
              <a:t>ow </a:t>
            </a:r>
            <a:r>
              <a:rPr sz="5100" spc="-5" dirty="0"/>
              <a:t>d</a:t>
            </a:r>
            <a:r>
              <a:rPr sz="5100" dirty="0"/>
              <a:t>o I </a:t>
            </a:r>
            <a:r>
              <a:rPr sz="5100" spc="-5" dirty="0"/>
              <a:t>s</a:t>
            </a:r>
            <a:r>
              <a:rPr sz="5100" dirty="0"/>
              <a:t>ty</a:t>
            </a:r>
            <a:r>
              <a:rPr sz="5100" spc="-5" dirty="0"/>
              <a:t>l</a:t>
            </a:r>
            <a:r>
              <a:rPr sz="5100" dirty="0"/>
              <a:t>e t</a:t>
            </a:r>
            <a:r>
              <a:rPr sz="5100" spc="-5" dirty="0"/>
              <a:t>h</a:t>
            </a:r>
            <a:r>
              <a:rPr sz="5100" dirty="0"/>
              <a:t>e </a:t>
            </a:r>
            <a:r>
              <a:rPr sz="5100" spc="-5" dirty="0"/>
              <a:t>U</a:t>
            </a:r>
            <a:r>
              <a:rPr sz="5100" dirty="0"/>
              <a:t>I?</a:t>
            </a:r>
            <a:endParaRPr sz="5100"/>
          </a:p>
          <a:p>
            <a:pPr marL="297815">
              <a:lnSpc>
                <a:spcPct val="100000"/>
              </a:lnSpc>
              <a:spcBef>
                <a:spcPts val="690"/>
              </a:spcBef>
            </a:pPr>
            <a:r>
              <a:rPr sz="2650" dirty="0">
                <a:solidFill>
                  <a:srgbClr val="888888"/>
                </a:solidFill>
              </a:rPr>
              <a:t>{N} uses t</a:t>
            </a:r>
            <a:r>
              <a:rPr sz="2650" spc="-5" dirty="0">
                <a:solidFill>
                  <a:srgbClr val="888888"/>
                </a:solidFill>
              </a:rPr>
              <a:t>h</a:t>
            </a:r>
            <a:r>
              <a:rPr sz="2650" dirty="0">
                <a:solidFill>
                  <a:srgbClr val="888888"/>
                </a:solidFill>
              </a:rPr>
              <a:t>e ubiquitous CSS .. hallelujah</a:t>
            </a:r>
            <a:endParaRPr sz="2650"/>
          </a:p>
        </p:txBody>
      </p:sp>
      <p:sp>
        <p:nvSpPr>
          <p:cNvPr id="3" name="object 3"/>
          <p:cNvSpPr/>
          <p:nvPr/>
        </p:nvSpPr>
        <p:spPr>
          <a:xfrm>
            <a:off x="900545" y="4520045"/>
            <a:ext cx="606136" cy="606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0545" y="1974272"/>
            <a:ext cx="6399530" cy="2346960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152400">
              <a:lnSpc>
                <a:spcPct val="100000"/>
              </a:lnSpc>
            </a:pPr>
            <a:r>
              <a:rPr sz="1400" spc="15" dirty="0">
                <a:solidFill>
                  <a:srgbClr val="DCDCDC"/>
                </a:solidFill>
                <a:latin typeface="Courier"/>
                <a:cs typeface="Courier"/>
              </a:rPr>
              <a:t>&lt;</a:t>
            </a:r>
            <a:r>
              <a:rPr sz="1400" spc="15" dirty="0">
                <a:solidFill>
                  <a:srgbClr val="E3CEAB"/>
                </a:solidFill>
                <a:latin typeface="Courier"/>
                <a:cs typeface="Courier"/>
              </a:rPr>
              <a:t>Page loaded</a:t>
            </a:r>
            <a:r>
              <a:rPr sz="1400" spc="15" dirty="0">
                <a:solidFill>
                  <a:srgbClr val="DCDCDC"/>
                </a:solidFill>
                <a:latin typeface="Courier"/>
                <a:cs typeface="Courier"/>
              </a:rPr>
              <a:t>="</a:t>
            </a:r>
            <a:r>
              <a:rPr sz="1400" spc="15" dirty="0">
                <a:solidFill>
                  <a:srgbClr val="E3CEAB"/>
                </a:solidFill>
                <a:latin typeface="Courier"/>
                <a:cs typeface="Courier"/>
              </a:rPr>
              <a:t>load</a:t>
            </a:r>
            <a:r>
              <a:rPr sz="1400" spc="15" dirty="0">
                <a:solidFill>
                  <a:srgbClr val="DCDCDC"/>
                </a:solidFill>
                <a:latin typeface="Courier"/>
                <a:cs typeface="Courier"/>
              </a:rPr>
              <a:t>"&gt;</a:t>
            </a:r>
            <a:endParaRPr sz="1400">
              <a:latin typeface="Courier"/>
              <a:cs typeface="Courier"/>
            </a:endParaRPr>
          </a:p>
          <a:p>
            <a:pPr marL="479425">
              <a:lnSpc>
                <a:spcPct val="100000"/>
              </a:lnSpc>
              <a:spcBef>
                <a:spcPts val="25"/>
              </a:spcBef>
            </a:pPr>
            <a:r>
              <a:rPr sz="1400" spc="15" dirty="0">
                <a:solidFill>
                  <a:srgbClr val="DCDCDC"/>
                </a:solidFill>
                <a:latin typeface="Courier"/>
                <a:cs typeface="Courier"/>
              </a:rPr>
              <a:t>&lt;</a:t>
            </a:r>
            <a:r>
              <a:rPr sz="1400" spc="15" dirty="0">
                <a:solidFill>
                  <a:srgbClr val="E3CEAB"/>
                </a:solidFill>
                <a:latin typeface="Courier"/>
                <a:cs typeface="Courier"/>
              </a:rPr>
              <a:t>Label text</a:t>
            </a:r>
            <a:r>
              <a:rPr sz="1400" spc="15" dirty="0">
                <a:solidFill>
                  <a:srgbClr val="DCDCDC"/>
                </a:solidFill>
                <a:latin typeface="Courier"/>
                <a:cs typeface="Courier"/>
              </a:rPr>
              <a:t>="{{ </a:t>
            </a:r>
            <a:r>
              <a:rPr sz="1400" spc="10" dirty="0">
                <a:solidFill>
                  <a:srgbClr val="DCDCDC"/>
                </a:solidFill>
                <a:latin typeface="Courier"/>
                <a:cs typeface="Courier"/>
              </a:rPr>
              <a:t>messag</a:t>
            </a:r>
            <a:r>
              <a:rPr sz="1400" spc="15" dirty="0">
                <a:solidFill>
                  <a:srgbClr val="DCDCDC"/>
                </a:solidFill>
                <a:latin typeface="Courier"/>
                <a:cs typeface="Courier"/>
              </a:rPr>
              <a:t>e</a:t>
            </a:r>
            <a:r>
              <a:rPr sz="1400" spc="20" dirty="0">
                <a:solidFill>
                  <a:srgbClr val="DCDCDC"/>
                </a:solidFill>
                <a:latin typeface="Courier"/>
                <a:cs typeface="Courier"/>
              </a:rPr>
              <a:t> </a:t>
            </a:r>
            <a:r>
              <a:rPr sz="1400" spc="10" dirty="0">
                <a:solidFill>
                  <a:srgbClr val="DCDCDC"/>
                </a:solidFill>
                <a:latin typeface="Courier"/>
                <a:cs typeface="Courier"/>
              </a:rPr>
              <a:t>}}</a:t>
            </a:r>
            <a:r>
              <a:rPr sz="1400" spc="15" dirty="0">
                <a:solidFill>
                  <a:srgbClr val="DCDCDC"/>
                </a:solidFill>
                <a:latin typeface="Courier"/>
                <a:cs typeface="Courier"/>
              </a:rPr>
              <a:t>" /&gt;</a:t>
            </a:r>
            <a:endParaRPr sz="1400">
              <a:latin typeface="Courier"/>
              <a:cs typeface="Courier"/>
            </a:endParaRPr>
          </a:p>
          <a:p>
            <a:pPr marL="152400">
              <a:lnSpc>
                <a:spcPct val="100000"/>
              </a:lnSpc>
              <a:spcBef>
                <a:spcPts val="25"/>
              </a:spcBef>
            </a:pPr>
            <a:r>
              <a:rPr sz="1400" spc="15" dirty="0">
                <a:solidFill>
                  <a:srgbClr val="DCDCDC"/>
                </a:solidFill>
                <a:latin typeface="Courier"/>
                <a:cs typeface="Courier"/>
              </a:rPr>
              <a:t>&lt;/Page&gt;</a:t>
            </a:r>
            <a:endParaRPr sz="14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50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</a:pPr>
            <a:r>
              <a:rPr sz="1400" spc="10" dirty="0">
                <a:solidFill>
                  <a:srgbClr val="DCDCDC"/>
                </a:solidFill>
                <a:latin typeface="Courier"/>
                <a:cs typeface="Courier"/>
              </a:rPr>
              <a:t>.Labe</a:t>
            </a:r>
            <a:r>
              <a:rPr sz="1400" spc="15" dirty="0">
                <a:solidFill>
                  <a:srgbClr val="DCDCDC"/>
                </a:solidFill>
                <a:latin typeface="Courier"/>
                <a:cs typeface="Courier"/>
              </a:rPr>
              <a:t>l</a:t>
            </a:r>
            <a:r>
              <a:rPr sz="1400" spc="20" dirty="0">
                <a:solidFill>
                  <a:srgbClr val="DCDCDC"/>
                </a:solidFill>
                <a:latin typeface="Courier"/>
                <a:cs typeface="Courier"/>
              </a:rPr>
              <a:t> </a:t>
            </a:r>
            <a:r>
              <a:rPr sz="1400" spc="15" dirty="0">
                <a:solidFill>
                  <a:srgbClr val="DCDCDC"/>
                </a:solidFill>
                <a:latin typeface="Courier"/>
                <a:cs typeface="Courier"/>
              </a:rPr>
              <a:t>{</a:t>
            </a:r>
            <a:endParaRPr sz="1400">
              <a:latin typeface="Courier"/>
              <a:cs typeface="Courier"/>
            </a:endParaRPr>
          </a:p>
          <a:p>
            <a:pPr marL="697865" marR="4165600">
              <a:lnSpc>
                <a:spcPct val="101499"/>
              </a:lnSpc>
            </a:pPr>
            <a:r>
              <a:rPr sz="1400" spc="15" dirty="0">
                <a:solidFill>
                  <a:srgbClr val="DCDCDC"/>
                </a:solidFill>
                <a:latin typeface="Courier"/>
                <a:cs typeface="Courier"/>
              </a:rPr>
              <a:t>color: </a:t>
            </a:r>
            <a:r>
              <a:rPr sz="1400" spc="15" dirty="0">
                <a:solidFill>
                  <a:srgbClr val="CC9393"/>
                </a:solidFill>
                <a:latin typeface="Courier"/>
                <a:cs typeface="Courier"/>
              </a:rPr>
              <a:t>red</a:t>
            </a:r>
            <a:r>
              <a:rPr sz="1400" spc="15" dirty="0">
                <a:solidFill>
                  <a:srgbClr val="DCDCDC"/>
                </a:solidFill>
                <a:latin typeface="Courier"/>
                <a:cs typeface="Courier"/>
              </a:rPr>
              <a:t>; font-size: </a:t>
            </a:r>
            <a:r>
              <a:rPr sz="1400" spc="15" dirty="0">
                <a:solidFill>
                  <a:srgbClr val="8CD0D3"/>
                </a:solidFill>
                <a:latin typeface="Courier"/>
                <a:cs typeface="Courier"/>
              </a:rPr>
              <a:t>20</a:t>
            </a:r>
            <a:r>
              <a:rPr sz="1400" spc="15" dirty="0">
                <a:solidFill>
                  <a:srgbClr val="DCDCDC"/>
                </a:solidFill>
                <a:latin typeface="Courier"/>
                <a:cs typeface="Courier"/>
              </a:rPr>
              <a:t>;</a:t>
            </a:r>
            <a:endParaRPr sz="1400">
              <a:latin typeface="Courier"/>
              <a:cs typeface="Courier"/>
            </a:endParaRPr>
          </a:p>
          <a:p>
            <a:pPr marL="697865">
              <a:lnSpc>
                <a:spcPct val="100000"/>
              </a:lnSpc>
              <a:spcBef>
                <a:spcPts val="25"/>
              </a:spcBef>
            </a:pPr>
            <a:r>
              <a:rPr sz="1400" spc="15" dirty="0">
                <a:solidFill>
                  <a:srgbClr val="DCDCDC"/>
                </a:solidFill>
                <a:latin typeface="Courier"/>
                <a:cs typeface="Courier"/>
              </a:rPr>
              <a:t>margin: </a:t>
            </a:r>
            <a:r>
              <a:rPr sz="1400" spc="15" dirty="0">
                <a:solidFill>
                  <a:srgbClr val="8CD0D3"/>
                </a:solidFill>
                <a:latin typeface="Courier"/>
                <a:cs typeface="Courier"/>
              </a:rPr>
              <a:t>20</a:t>
            </a:r>
            <a:r>
              <a:rPr sz="1400" spc="15" dirty="0">
                <a:solidFill>
                  <a:srgbClr val="DCDCDC"/>
                </a:solidFill>
                <a:latin typeface="Courier"/>
                <a:cs typeface="Courier"/>
              </a:rPr>
              <a:t>;</a:t>
            </a:r>
            <a:endParaRPr sz="1400">
              <a:latin typeface="Courier"/>
              <a:cs typeface="Courier"/>
            </a:endParaRPr>
          </a:p>
          <a:p>
            <a:pPr marL="152400">
              <a:lnSpc>
                <a:spcPct val="100000"/>
              </a:lnSpc>
              <a:spcBef>
                <a:spcPts val="25"/>
              </a:spcBef>
            </a:pPr>
            <a:r>
              <a:rPr sz="1400" spc="15" dirty="0">
                <a:solidFill>
                  <a:srgbClr val="DCDCDC"/>
                </a:solidFill>
                <a:latin typeface="Courier"/>
                <a:cs typeface="Courier"/>
              </a:rPr>
              <a:t>}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7845" y="4644443"/>
            <a:ext cx="6808470" cy="1333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z="2650" spc="-245" dirty="0">
                <a:latin typeface="Palatino"/>
                <a:cs typeface="Palatino"/>
              </a:rPr>
              <a:t>Y</a:t>
            </a:r>
            <a:r>
              <a:rPr sz="2650" dirty="0">
                <a:latin typeface="Palatino"/>
                <a:cs typeface="Palatino"/>
              </a:rPr>
              <a:t>ep - CSS to style Mobile App elements!</a:t>
            </a:r>
            <a:endParaRPr sz="2650">
              <a:latin typeface="Palatino"/>
              <a:cs typeface="Palatino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3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50" spc="-245" dirty="0">
                <a:solidFill>
                  <a:srgbClr val="888888"/>
                </a:solidFill>
                <a:latin typeface="Palatino"/>
                <a:cs typeface="Palatino"/>
              </a:rPr>
              <a:t>W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e know you'</a:t>
            </a:r>
            <a:r>
              <a:rPr sz="2650" spc="-50" dirty="0">
                <a:solidFill>
                  <a:srgbClr val="888888"/>
                </a:solidFill>
                <a:latin typeface="Palatino"/>
                <a:cs typeface="Palatino"/>
              </a:rPr>
              <a:t>r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e a </a:t>
            </a:r>
            <a:r>
              <a:rPr sz="2650" dirty="0">
                <a:solidFill>
                  <a:srgbClr val="FFA500"/>
                </a:solidFill>
                <a:latin typeface="Palatino"/>
                <a:cs typeface="Palatino"/>
              </a:rPr>
              <a:t>CSS 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ninja .. now use it.</a:t>
            </a:r>
            <a:endParaRPr sz="2650">
              <a:latin typeface="Palatino"/>
              <a:cs typeface="Palati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379">
              <a:lnSpc>
                <a:spcPct val="100000"/>
              </a:lnSpc>
            </a:pPr>
            <a:r>
              <a:rPr spc="-360" dirty="0"/>
              <a:t>Y</a:t>
            </a:r>
            <a:r>
              <a:rPr dirty="0"/>
              <a:t>o</a:t>
            </a:r>
            <a:r>
              <a:rPr spc="-5" dirty="0"/>
              <a:t>u</a:t>
            </a:r>
            <a:r>
              <a:rPr dirty="0"/>
              <a:t>r</a:t>
            </a:r>
            <a:r>
              <a:rPr spc="5" dirty="0"/>
              <a:t> </a:t>
            </a:r>
            <a:r>
              <a:rPr dirty="0"/>
              <a:t>zen</a:t>
            </a:r>
            <a:r>
              <a:rPr spc="5" dirty="0"/>
              <a:t> </a:t>
            </a:r>
            <a:r>
              <a:rPr dirty="0"/>
              <a:t>is</a:t>
            </a:r>
            <a:r>
              <a:rPr spc="5" dirty="0"/>
              <a:t> </a:t>
            </a:r>
            <a:r>
              <a:rPr dirty="0"/>
              <a:t>lo</a:t>
            </a:r>
            <a:r>
              <a:rPr spc="-5" dirty="0"/>
              <a:t>s</a:t>
            </a:r>
            <a:r>
              <a:rPr dirty="0"/>
              <a:t>t</a:t>
            </a:r>
            <a:r>
              <a:rPr spc="5" dirty="0"/>
              <a:t> </a:t>
            </a:r>
            <a:r>
              <a:rPr dirty="0"/>
              <a:t>q</a:t>
            </a:r>
            <a:r>
              <a:rPr spc="-5" dirty="0"/>
              <a:t>uic</a:t>
            </a:r>
            <a:r>
              <a:rPr dirty="0"/>
              <a:t>kly</a:t>
            </a:r>
            <a:r>
              <a:rPr spc="5" dirty="0"/>
              <a:t> </a:t>
            </a:r>
            <a:r>
              <a:rPr dirty="0"/>
              <a:t>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7845" y="4116234"/>
            <a:ext cx="6965315" cy="1956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spc="-245" dirty="0">
                <a:latin typeface="Palatino"/>
                <a:cs typeface="Palatino"/>
              </a:rPr>
              <a:t>T</a:t>
            </a:r>
            <a:r>
              <a:rPr sz="2650" dirty="0">
                <a:latin typeface="Palatino"/>
                <a:cs typeface="Palatino"/>
              </a:rPr>
              <a:t>oo many platforms</a:t>
            </a:r>
            <a:endParaRPr sz="2650">
              <a:latin typeface="Palatino"/>
              <a:cs typeface="Palatino"/>
            </a:endParaRPr>
          </a:p>
          <a:p>
            <a:pPr marL="64135" indent="-52069">
              <a:lnSpc>
                <a:spcPct val="100000"/>
              </a:lnSpc>
              <a:spcBef>
                <a:spcPts val="1180"/>
              </a:spcBef>
            </a:pPr>
            <a:r>
              <a:rPr sz="2650" spc="-245" dirty="0">
                <a:latin typeface="Palatino"/>
                <a:cs typeface="Palatino"/>
              </a:rPr>
              <a:t>T</a:t>
            </a:r>
            <a:r>
              <a:rPr sz="2650" dirty="0">
                <a:latin typeface="Palatino"/>
                <a:cs typeface="Palatino"/>
              </a:rPr>
              <a:t>oo many pitfalls with </a:t>
            </a:r>
            <a:r>
              <a:rPr sz="2650" dirty="0">
                <a:solidFill>
                  <a:srgbClr val="FFA500"/>
                </a:solidFill>
                <a:latin typeface="Palatino"/>
                <a:cs typeface="Palatino"/>
              </a:rPr>
              <a:t>Nati</a:t>
            </a:r>
            <a:r>
              <a:rPr sz="2650" spc="-5" dirty="0">
                <a:solidFill>
                  <a:srgbClr val="FFA500"/>
                </a:solidFill>
                <a:latin typeface="Palatino"/>
                <a:cs typeface="Palatino"/>
              </a:rPr>
              <a:t>v</a:t>
            </a:r>
            <a:r>
              <a:rPr sz="2650" dirty="0">
                <a:solidFill>
                  <a:srgbClr val="FFA500"/>
                </a:solidFill>
                <a:latin typeface="Palatino"/>
                <a:cs typeface="Palatino"/>
              </a:rPr>
              <a:t>e </a:t>
            </a:r>
            <a:r>
              <a:rPr sz="2650" dirty="0">
                <a:latin typeface="Palatino"/>
                <a:cs typeface="Palatino"/>
              </a:rPr>
              <a:t>or </a:t>
            </a:r>
            <a:r>
              <a:rPr sz="2650" dirty="0">
                <a:solidFill>
                  <a:srgbClr val="FFA500"/>
                </a:solidFill>
                <a:latin typeface="Palatino"/>
                <a:cs typeface="Palatino"/>
              </a:rPr>
              <a:t>Hybrid </a:t>
            </a:r>
            <a:r>
              <a:rPr sz="2650" dirty="0">
                <a:latin typeface="Palatino"/>
                <a:cs typeface="Palatino"/>
              </a:rPr>
              <a:t>Apps</a:t>
            </a:r>
            <a:endParaRPr sz="2650">
              <a:latin typeface="Palatino"/>
              <a:cs typeface="Palatino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64135">
              <a:lnSpc>
                <a:spcPct val="100000"/>
              </a:lnSpc>
              <a:spcBef>
                <a:spcPts val="2010"/>
              </a:spcBef>
            </a:pPr>
            <a:r>
              <a:rPr sz="2650" dirty="0">
                <a:solidFill>
                  <a:srgbClr val="666666"/>
                </a:solidFill>
                <a:latin typeface="Palatino"/>
                <a:cs typeface="Palatino"/>
              </a:rPr>
              <a:t>Confused De</a:t>
            </a:r>
            <a:r>
              <a:rPr sz="2650" spc="-5" dirty="0">
                <a:solidFill>
                  <a:srgbClr val="666666"/>
                </a:solidFill>
                <a:latin typeface="Palatino"/>
                <a:cs typeface="Palatino"/>
              </a:rPr>
              <a:t>v</a:t>
            </a:r>
            <a:r>
              <a:rPr sz="2650" dirty="0">
                <a:solidFill>
                  <a:srgbClr val="666666"/>
                </a:solidFill>
                <a:latin typeface="Palatino"/>
                <a:cs typeface="Palatino"/>
              </a:rPr>
              <a:t>eloper = Sad Pan</a:t>
            </a:r>
            <a:r>
              <a:rPr sz="2650" spc="-5" dirty="0">
                <a:solidFill>
                  <a:srgbClr val="666666"/>
                </a:solidFill>
                <a:latin typeface="Palatino"/>
                <a:cs typeface="Palatino"/>
              </a:rPr>
              <a:t>d</a:t>
            </a:r>
            <a:r>
              <a:rPr sz="2650" dirty="0">
                <a:solidFill>
                  <a:srgbClr val="666666"/>
                </a:solidFill>
                <a:latin typeface="Palatino"/>
                <a:cs typeface="Palatino"/>
              </a:rPr>
              <a:t>a!</a:t>
            </a:r>
            <a:endParaRPr sz="2650">
              <a:latin typeface="Palatino"/>
              <a:cs typeface="Palatin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81795" y="1835726"/>
            <a:ext cx="1853045" cy="1939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36227" y="2008908"/>
            <a:ext cx="1463386" cy="16019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46909" y="1939635"/>
            <a:ext cx="1428750" cy="17404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379">
              <a:lnSpc>
                <a:spcPct val="100000"/>
              </a:lnSpc>
            </a:pPr>
            <a:r>
              <a:rPr sz="5100" dirty="0"/>
              <a:t>Can I in</a:t>
            </a:r>
            <a:r>
              <a:rPr sz="5100" spc="-5" dirty="0"/>
              <a:t>v</a:t>
            </a:r>
            <a:r>
              <a:rPr sz="5100" dirty="0"/>
              <a:t>oke Nati</a:t>
            </a:r>
            <a:r>
              <a:rPr sz="5100" spc="-5" dirty="0"/>
              <a:t>v</a:t>
            </a:r>
            <a:r>
              <a:rPr sz="5100" dirty="0"/>
              <a:t>e </a:t>
            </a:r>
            <a:r>
              <a:rPr sz="5100" spc="-5" dirty="0"/>
              <a:t>U</a:t>
            </a:r>
            <a:r>
              <a:rPr sz="5100" dirty="0"/>
              <a:t>I?</a:t>
            </a:r>
            <a:endParaRPr sz="5100"/>
          </a:p>
          <a:p>
            <a:pPr marL="297815">
              <a:lnSpc>
                <a:spcPct val="100000"/>
              </a:lnSpc>
              <a:spcBef>
                <a:spcPts val="690"/>
              </a:spcBef>
            </a:pPr>
            <a:r>
              <a:rPr sz="2650" dirty="0">
                <a:solidFill>
                  <a:srgbClr val="696969"/>
                </a:solidFill>
              </a:rPr>
              <a:t>{N} supports Nati</a:t>
            </a:r>
            <a:r>
              <a:rPr sz="2650" spc="-5" dirty="0">
                <a:solidFill>
                  <a:srgbClr val="696969"/>
                </a:solidFill>
              </a:rPr>
              <a:t>v</a:t>
            </a:r>
            <a:r>
              <a:rPr sz="2650" dirty="0">
                <a:solidFill>
                  <a:srgbClr val="696969"/>
                </a:solidFill>
              </a:rPr>
              <a:t>e UI element in</a:t>
            </a:r>
            <a:r>
              <a:rPr sz="2650" spc="-5" dirty="0">
                <a:solidFill>
                  <a:srgbClr val="696969"/>
                </a:solidFill>
              </a:rPr>
              <a:t>s</a:t>
            </a:r>
            <a:r>
              <a:rPr sz="2650" dirty="0">
                <a:solidFill>
                  <a:srgbClr val="696969"/>
                </a:solidFill>
              </a:rPr>
              <a:t>tatiation</a:t>
            </a:r>
            <a:endParaRPr sz="2650"/>
          </a:p>
        </p:txBody>
      </p:sp>
      <p:sp>
        <p:nvSpPr>
          <p:cNvPr id="3" name="object 3"/>
          <p:cNvSpPr/>
          <p:nvPr/>
        </p:nvSpPr>
        <p:spPr>
          <a:xfrm>
            <a:off x="900545" y="4632613"/>
            <a:ext cx="606136" cy="606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52500" y="2000250"/>
            <a:ext cx="4728210" cy="1732280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172720" marR="519430">
              <a:lnSpc>
                <a:spcPct val="100000"/>
              </a:lnSpc>
            </a:pPr>
            <a:r>
              <a:rPr sz="1700" dirty="0">
                <a:solidFill>
                  <a:srgbClr val="E3CEAB"/>
                </a:solidFill>
                <a:latin typeface="Courier"/>
                <a:cs typeface="Courier"/>
              </a:rPr>
              <a:t>var </a:t>
            </a:r>
            <a:r>
              <a:rPr sz="1700" spc="-5" dirty="0">
                <a:solidFill>
                  <a:srgbClr val="DCDCDC"/>
                </a:solidFill>
                <a:latin typeface="Courier"/>
                <a:cs typeface="Courier"/>
              </a:rPr>
              <a:t>aler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t = </a:t>
            </a:r>
            <a:r>
              <a:rPr sz="1700" dirty="0">
                <a:solidFill>
                  <a:srgbClr val="E3CEAB"/>
                </a:solidFill>
                <a:latin typeface="Courier"/>
                <a:cs typeface="Courier"/>
              </a:rPr>
              <a:t>new 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UIAlertView(); </a:t>
            </a:r>
            <a:r>
              <a:rPr sz="1700" spc="-5" dirty="0">
                <a:solidFill>
                  <a:srgbClr val="DCDCDC"/>
                </a:solidFill>
                <a:latin typeface="Courier"/>
                <a:cs typeface="Courier"/>
              </a:rPr>
              <a:t>alert.messag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e = </a:t>
            </a:r>
            <a:r>
              <a:rPr sz="1700" spc="-5" dirty="0">
                <a:solidFill>
                  <a:srgbClr val="CC9393"/>
                </a:solidFill>
                <a:latin typeface="Courier"/>
                <a:cs typeface="Courier"/>
              </a:rPr>
              <a:t>"Hell</a:t>
            </a:r>
            <a:r>
              <a:rPr sz="1700" dirty="0">
                <a:solidFill>
                  <a:srgbClr val="CC9393"/>
                </a:solidFill>
                <a:latin typeface="Courier"/>
                <a:cs typeface="Courier"/>
              </a:rPr>
              <a:t>o World"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; alert.addButtonWithTitle</a:t>
            </a:r>
            <a:r>
              <a:rPr sz="1700" spc="-5" dirty="0">
                <a:solidFill>
                  <a:srgbClr val="DCDCDC"/>
                </a:solidFill>
                <a:latin typeface="Courier"/>
                <a:cs typeface="Courier"/>
              </a:rPr>
              <a:t>(</a:t>
            </a:r>
            <a:r>
              <a:rPr sz="1700" dirty="0">
                <a:solidFill>
                  <a:srgbClr val="CC9393"/>
                </a:solidFill>
                <a:latin typeface="Courier"/>
                <a:cs typeface="Courier"/>
              </a:rPr>
              <a:t>"OK"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); </a:t>
            </a:r>
            <a:r>
              <a:rPr sz="1700" spc="-5" dirty="0">
                <a:solidFill>
                  <a:srgbClr val="DCDCDC"/>
                </a:solidFill>
                <a:latin typeface="Courier"/>
                <a:cs typeface="Courier"/>
              </a:rPr>
              <a:t>alert.show();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49004" y="4757011"/>
            <a:ext cx="3025775" cy="882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dirty="0">
                <a:latin typeface="Palatino"/>
                <a:cs typeface="Palatino"/>
              </a:rPr>
              <a:t>Nati</a:t>
            </a:r>
            <a:r>
              <a:rPr sz="2650" spc="-5" dirty="0">
                <a:latin typeface="Palatino"/>
                <a:cs typeface="Palatino"/>
              </a:rPr>
              <a:t>v</a:t>
            </a:r>
            <a:r>
              <a:rPr sz="2650" dirty="0">
                <a:latin typeface="Palatino"/>
                <a:cs typeface="Palatino"/>
              </a:rPr>
              <a:t>e UI</a:t>
            </a:r>
            <a:endParaRPr sz="2650">
              <a:latin typeface="Palatino"/>
              <a:cs typeface="Palatino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2650" dirty="0">
                <a:latin typeface="Palatino"/>
                <a:cs typeface="Palatino"/>
              </a:rPr>
              <a:t>In</a:t>
            </a:r>
            <a:r>
              <a:rPr sz="2650" spc="-5" dirty="0">
                <a:latin typeface="Palatino"/>
                <a:cs typeface="Palatino"/>
              </a:rPr>
              <a:t>v</a:t>
            </a:r>
            <a:r>
              <a:rPr sz="2650" dirty="0">
                <a:latin typeface="Palatino"/>
                <a:cs typeface="Palatino"/>
              </a:rPr>
              <a:t>oked th</a:t>
            </a:r>
            <a:r>
              <a:rPr sz="2650" spc="-50" dirty="0">
                <a:latin typeface="Palatino"/>
                <a:cs typeface="Palatino"/>
              </a:rPr>
              <a:t>r</a:t>
            </a:r>
            <a:r>
              <a:rPr sz="2650" dirty="0">
                <a:latin typeface="Palatino"/>
                <a:cs typeface="Palatino"/>
              </a:rPr>
              <a:t>ough JS!</a:t>
            </a:r>
            <a:endParaRPr sz="2650">
              <a:latin typeface="Palatino"/>
              <a:cs typeface="Palatin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70022" y="2000250"/>
            <a:ext cx="2173432" cy="38619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70908" y="1333500"/>
            <a:ext cx="1879022" cy="18790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9833" y="3497442"/>
            <a:ext cx="6518909" cy="519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What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makes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spc="-5" dirty="0">
                <a:solidFill>
                  <a:srgbClr val="696969"/>
                </a:solidFill>
                <a:latin typeface="Palatino"/>
                <a:cs typeface="Palatino"/>
              </a:rPr>
              <a:t>u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p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a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{N}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P</a:t>
            </a:r>
            <a:r>
              <a:rPr sz="3850" spc="-70" dirty="0">
                <a:solidFill>
                  <a:srgbClr val="696969"/>
                </a:solidFill>
                <a:latin typeface="Palatino"/>
                <a:cs typeface="Palatino"/>
              </a:rPr>
              <a:t>r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oje</a:t>
            </a:r>
            <a:r>
              <a:rPr sz="3850" spc="-5" dirty="0">
                <a:solidFill>
                  <a:srgbClr val="696969"/>
                </a:solidFill>
                <a:latin typeface="Palatino"/>
                <a:cs typeface="Palatino"/>
              </a:rPr>
              <a:t>c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t?</a:t>
            </a:r>
            <a:endParaRPr sz="3850">
              <a:latin typeface="Palatino"/>
              <a:cs typeface="Palatin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8854" y="4843602"/>
            <a:ext cx="6892290" cy="874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9305">
              <a:lnSpc>
                <a:spcPct val="100000"/>
              </a:lnSpc>
            </a:pPr>
            <a:r>
              <a:rPr sz="2650" spc="-245" dirty="0">
                <a:solidFill>
                  <a:srgbClr val="888888"/>
                </a:solidFill>
                <a:latin typeface="Palatino"/>
                <a:cs typeface="Palatino"/>
              </a:rPr>
              <a:t>Y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ou'</a:t>
            </a:r>
            <a:r>
              <a:rPr sz="2650" spc="-50" dirty="0">
                <a:solidFill>
                  <a:srgbClr val="888888"/>
                </a:solidFill>
                <a:latin typeface="Palatino"/>
                <a:cs typeface="Palatino"/>
              </a:rPr>
              <a:t>r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e asking all t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h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e right questions ..</a:t>
            </a:r>
            <a:endParaRPr sz="2650">
              <a:latin typeface="Palatino"/>
              <a:cs typeface="Palatino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Combination of UI, 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L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ogi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, Styling &amp; </a:t>
            </a:r>
            <a:r>
              <a:rPr sz="2650" dirty="0">
                <a:solidFill>
                  <a:srgbClr val="FFA500"/>
                </a:solidFill>
                <a:latin typeface="Palatino"/>
                <a:cs typeface="Palatino"/>
              </a:rPr>
              <a:t>Mo</a:t>
            </a:r>
            <a:r>
              <a:rPr sz="2650" spc="-5" dirty="0">
                <a:solidFill>
                  <a:srgbClr val="FFA500"/>
                </a:solidFill>
                <a:latin typeface="Palatino"/>
                <a:cs typeface="Palatino"/>
              </a:rPr>
              <a:t>d</a:t>
            </a:r>
            <a:r>
              <a:rPr sz="2650" dirty="0">
                <a:solidFill>
                  <a:srgbClr val="FFA500"/>
                </a:solidFill>
                <a:latin typeface="Palatino"/>
                <a:cs typeface="Palatino"/>
              </a:rPr>
              <a:t>ules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!</a:t>
            </a:r>
            <a:endParaRPr sz="2650">
              <a:latin typeface="Palatino"/>
              <a:cs typeface="Palati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390" y="471419"/>
            <a:ext cx="5991860" cy="1150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100" dirty="0">
                <a:latin typeface="Palatino"/>
                <a:cs typeface="Palatino"/>
              </a:rPr>
              <a:t>A</a:t>
            </a:r>
            <a:r>
              <a:rPr sz="5100" spc="-280" dirty="0">
                <a:latin typeface="Palatino"/>
                <a:cs typeface="Palatino"/>
              </a:rPr>
              <a:t> </a:t>
            </a:r>
            <a:r>
              <a:rPr sz="5100" spc="-459" dirty="0">
                <a:latin typeface="Palatino"/>
                <a:cs typeface="Palatino"/>
              </a:rPr>
              <a:t>T</a:t>
            </a:r>
            <a:r>
              <a:rPr sz="5100" dirty="0">
                <a:latin typeface="Palatino"/>
                <a:cs typeface="Palatino"/>
              </a:rPr>
              <a:t>ypi</a:t>
            </a:r>
            <a:r>
              <a:rPr sz="5100" spc="-5" dirty="0">
                <a:latin typeface="Palatino"/>
                <a:cs typeface="Palatino"/>
              </a:rPr>
              <a:t>c</a:t>
            </a:r>
            <a:r>
              <a:rPr sz="5100" dirty="0">
                <a:latin typeface="Palatino"/>
                <a:cs typeface="Palatino"/>
              </a:rPr>
              <a:t>al {N} P</a:t>
            </a:r>
            <a:r>
              <a:rPr sz="5100" spc="-90" dirty="0">
                <a:latin typeface="Palatino"/>
                <a:cs typeface="Palatino"/>
              </a:rPr>
              <a:t>r</a:t>
            </a:r>
            <a:r>
              <a:rPr sz="5100" dirty="0">
                <a:latin typeface="Palatino"/>
                <a:cs typeface="Palatino"/>
              </a:rPr>
              <a:t>oje</a:t>
            </a:r>
            <a:r>
              <a:rPr sz="5100" spc="-5" dirty="0">
                <a:latin typeface="Palatino"/>
                <a:cs typeface="Palatino"/>
              </a:rPr>
              <a:t>c</a:t>
            </a:r>
            <a:r>
              <a:rPr sz="5100" dirty="0">
                <a:latin typeface="Palatino"/>
                <a:cs typeface="Palatino"/>
              </a:rPr>
              <a:t>t</a:t>
            </a:r>
            <a:endParaRPr sz="5100">
              <a:latin typeface="Palatino"/>
              <a:cs typeface="Palatino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All yo</a:t>
            </a:r>
            <a:r>
              <a:rPr sz="2650" spc="-5" dirty="0">
                <a:solidFill>
                  <a:srgbClr val="696969"/>
                </a:solidFill>
                <a:latin typeface="Palatino"/>
                <a:cs typeface="Palatino"/>
              </a:rPr>
              <a:t>u</a:t>
            </a: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r </a:t>
            </a:r>
            <a:r>
              <a:rPr sz="2650" spc="-5" dirty="0">
                <a:solidFill>
                  <a:srgbClr val="696969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omponents in o</a:t>
            </a:r>
            <a:r>
              <a:rPr sz="2650" spc="-5" dirty="0">
                <a:solidFill>
                  <a:srgbClr val="696969"/>
                </a:solidFill>
                <a:latin typeface="Palatino"/>
                <a:cs typeface="Palatino"/>
              </a:rPr>
              <a:t>n</a:t>
            </a: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e place</a:t>
            </a:r>
            <a:endParaRPr sz="2650">
              <a:latin typeface="Palatino"/>
              <a:cs typeface="Palatin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390" y="5770125"/>
            <a:ext cx="6364605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They say a pi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tu</a:t>
            </a:r>
            <a:r>
              <a:rPr sz="2650" spc="-50" dirty="0">
                <a:solidFill>
                  <a:srgbClr val="888888"/>
                </a:solidFill>
                <a:latin typeface="Palatino"/>
                <a:cs typeface="Palatino"/>
              </a:rPr>
              <a:t>r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e is worth a 1000 wo</a:t>
            </a:r>
            <a:r>
              <a:rPr sz="2650" spc="-50" dirty="0">
                <a:solidFill>
                  <a:srgbClr val="888888"/>
                </a:solidFill>
                <a:latin typeface="Palatino"/>
                <a:cs typeface="Palatino"/>
              </a:rPr>
              <a:t>r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d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s ..</a:t>
            </a:r>
            <a:endParaRPr sz="2650">
              <a:latin typeface="Palatino"/>
              <a:cs typeface="Palatin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0886" y="1775113"/>
            <a:ext cx="2684317" cy="38359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81795" y="1939636"/>
            <a:ext cx="5334000" cy="35155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390" y="471419"/>
            <a:ext cx="6847840" cy="1150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100" dirty="0">
                <a:latin typeface="Palatino"/>
                <a:cs typeface="Palatino"/>
              </a:rPr>
              <a:t>What's a Mo</a:t>
            </a:r>
            <a:r>
              <a:rPr sz="5100" spc="-5" dirty="0">
                <a:latin typeface="Palatino"/>
                <a:cs typeface="Palatino"/>
              </a:rPr>
              <a:t>dule?</a:t>
            </a:r>
            <a:endParaRPr sz="5100">
              <a:latin typeface="Palatino"/>
              <a:cs typeface="Palatino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{N} bridge that takes fun</a:t>
            </a:r>
            <a:r>
              <a:rPr sz="2650" spc="-5" dirty="0">
                <a:solidFill>
                  <a:srgbClr val="696969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tionality X-Platform</a:t>
            </a:r>
            <a:endParaRPr sz="2650">
              <a:latin typeface="Palatino"/>
              <a:cs typeface="Palatin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8090" y="1887682"/>
            <a:ext cx="4390158" cy="26756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40640" y="4869580"/>
            <a:ext cx="7742555" cy="882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 indent="-196850">
              <a:lnSpc>
                <a:spcPct val="100000"/>
              </a:lnSpc>
              <a:buFont typeface="Palatino"/>
              <a:buChar char="-"/>
              <a:tabLst>
                <a:tab pos="210185" algn="l"/>
              </a:tabLst>
            </a:pPr>
            <a:r>
              <a:rPr sz="2650" dirty="0">
                <a:latin typeface="Palatino"/>
                <a:cs typeface="Palatino"/>
              </a:rPr>
              <a:t>Ju</a:t>
            </a:r>
            <a:r>
              <a:rPr sz="2650" spc="-5" dirty="0">
                <a:latin typeface="Palatino"/>
                <a:cs typeface="Palatino"/>
              </a:rPr>
              <a:t>s</a:t>
            </a:r>
            <a:r>
              <a:rPr sz="2650" dirty="0">
                <a:latin typeface="Palatino"/>
                <a:cs typeface="Palatino"/>
              </a:rPr>
              <a:t>t like a No</a:t>
            </a:r>
            <a:r>
              <a:rPr sz="2650" spc="-5" dirty="0">
                <a:latin typeface="Palatino"/>
                <a:cs typeface="Palatino"/>
              </a:rPr>
              <a:t>d</a:t>
            </a:r>
            <a:r>
              <a:rPr sz="2650" dirty="0">
                <a:latin typeface="Palatino"/>
                <a:cs typeface="Palatino"/>
              </a:rPr>
              <a:t>e mo</a:t>
            </a:r>
            <a:r>
              <a:rPr sz="2650" spc="-5" dirty="0">
                <a:latin typeface="Palatino"/>
                <a:cs typeface="Palatino"/>
              </a:rPr>
              <a:t>d</a:t>
            </a:r>
            <a:r>
              <a:rPr sz="2650" dirty="0">
                <a:latin typeface="Palatino"/>
                <a:cs typeface="Palatino"/>
              </a:rPr>
              <a:t>ule</a:t>
            </a:r>
            <a:endParaRPr sz="2650">
              <a:latin typeface="Palatino"/>
              <a:cs typeface="Palatino"/>
            </a:endParaRPr>
          </a:p>
          <a:p>
            <a:pPr marL="209550" indent="-196850">
              <a:lnSpc>
                <a:spcPct val="100000"/>
              </a:lnSpc>
              <a:spcBef>
                <a:spcPts val="910"/>
              </a:spcBef>
              <a:buFont typeface="Palatino"/>
              <a:buChar char="-"/>
              <a:tabLst>
                <a:tab pos="210185" algn="l"/>
              </a:tabLst>
            </a:pPr>
            <a:r>
              <a:rPr sz="2650" dirty="0">
                <a:latin typeface="Palatino"/>
                <a:cs typeface="Palatino"/>
              </a:rPr>
              <a:t>Dozens a</a:t>
            </a:r>
            <a:r>
              <a:rPr sz="2650" spc="-5" dirty="0">
                <a:latin typeface="Palatino"/>
                <a:cs typeface="Palatino"/>
              </a:rPr>
              <a:t>v</a:t>
            </a:r>
            <a:r>
              <a:rPr sz="2650" dirty="0">
                <a:latin typeface="Palatino"/>
                <a:cs typeface="Palatino"/>
              </a:rPr>
              <a:t>aila</a:t>
            </a:r>
            <a:r>
              <a:rPr sz="2650" spc="-5" dirty="0">
                <a:latin typeface="Palatino"/>
                <a:cs typeface="Palatino"/>
              </a:rPr>
              <a:t>b</a:t>
            </a:r>
            <a:r>
              <a:rPr sz="2650" dirty="0">
                <a:latin typeface="Palatino"/>
                <a:cs typeface="Palatino"/>
              </a:rPr>
              <a:t>le | </a:t>
            </a:r>
            <a:r>
              <a:rPr sz="2650" spc="-245" dirty="0">
                <a:latin typeface="Palatino"/>
                <a:cs typeface="Palatino"/>
              </a:rPr>
              <a:t>Y</a:t>
            </a:r>
            <a:r>
              <a:rPr sz="2650" dirty="0">
                <a:latin typeface="Palatino"/>
                <a:cs typeface="Palatino"/>
              </a:rPr>
              <a:t>ou </a:t>
            </a:r>
            <a:r>
              <a:rPr sz="2650" spc="-5" dirty="0">
                <a:latin typeface="Palatino"/>
                <a:cs typeface="Palatino"/>
              </a:rPr>
              <a:t>c</a:t>
            </a:r>
            <a:r>
              <a:rPr sz="2650" dirty="0">
                <a:latin typeface="Palatino"/>
                <a:cs typeface="Palatino"/>
              </a:rPr>
              <a:t>an wri</a:t>
            </a:r>
            <a:r>
              <a:rPr sz="2650" spc="-5" dirty="0">
                <a:latin typeface="Palatino"/>
                <a:cs typeface="Palatino"/>
              </a:rPr>
              <a:t>t</a:t>
            </a:r>
            <a:r>
              <a:rPr sz="2650" dirty="0">
                <a:latin typeface="Palatino"/>
                <a:cs typeface="Palatino"/>
              </a:rPr>
              <a:t>e </a:t>
            </a:r>
            <a:r>
              <a:rPr sz="2650" spc="-5" dirty="0">
                <a:latin typeface="Palatino"/>
                <a:cs typeface="Palatino"/>
              </a:rPr>
              <a:t>c</a:t>
            </a:r>
            <a:r>
              <a:rPr sz="2650" dirty="0">
                <a:latin typeface="Palatino"/>
                <a:cs typeface="Palatino"/>
              </a:rPr>
              <a:t>ustom mo</a:t>
            </a:r>
            <a:r>
              <a:rPr sz="2650" spc="-5" dirty="0">
                <a:latin typeface="Palatino"/>
                <a:cs typeface="Palatino"/>
              </a:rPr>
              <a:t>d</a:t>
            </a:r>
            <a:r>
              <a:rPr sz="2650" dirty="0">
                <a:latin typeface="Palatino"/>
                <a:cs typeface="Palatino"/>
              </a:rPr>
              <a:t>ules</a:t>
            </a:r>
            <a:endParaRPr sz="2650">
              <a:latin typeface="Palatino"/>
              <a:cs typeface="Palati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390" y="471419"/>
            <a:ext cx="7185025" cy="1150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100" dirty="0">
                <a:latin typeface="Palatino"/>
                <a:cs typeface="Palatino"/>
              </a:rPr>
              <a:t>S</a:t>
            </a:r>
            <a:r>
              <a:rPr sz="5100" spc="-5" dirty="0">
                <a:latin typeface="Palatino"/>
                <a:cs typeface="Palatino"/>
              </a:rPr>
              <a:t>h</a:t>
            </a:r>
            <a:r>
              <a:rPr sz="5100" dirty="0">
                <a:latin typeface="Palatino"/>
                <a:cs typeface="Palatino"/>
              </a:rPr>
              <a:t>ow a Mo</a:t>
            </a:r>
            <a:r>
              <a:rPr sz="5100" spc="-5" dirty="0">
                <a:latin typeface="Palatino"/>
                <a:cs typeface="Palatino"/>
              </a:rPr>
              <a:t>dul</a:t>
            </a:r>
            <a:r>
              <a:rPr sz="5100" dirty="0">
                <a:latin typeface="Palatino"/>
                <a:cs typeface="Palatino"/>
              </a:rPr>
              <a:t>e </a:t>
            </a:r>
            <a:r>
              <a:rPr sz="5100" spc="-5" dirty="0">
                <a:latin typeface="Palatino"/>
                <a:cs typeface="Palatino"/>
              </a:rPr>
              <a:t>i</a:t>
            </a:r>
            <a:r>
              <a:rPr sz="5100" dirty="0">
                <a:latin typeface="Palatino"/>
                <a:cs typeface="Palatino"/>
              </a:rPr>
              <a:t>n a</a:t>
            </a:r>
            <a:r>
              <a:rPr sz="5100" spc="-5" dirty="0">
                <a:latin typeface="Palatino"/>
                <a:cs typeface="Palatino"/>
              </a:rPr>
              <a:t>c</a:t>
            </a:r>
            <a:r>
              <a:rPr sz="5100" dirty="0">
                <a:latin typeface="Palatino"/>
                <a:cs typeface="Palatino"/>
              </a:rPr>
              <a:t>tion</a:t>
            </a:r>
            <a:endParaRPr sz="5100">
              <a:latin typeface="Palatino"/>
              <a:cs typeface="Palatino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{N} allows you to bring in what's needed</a:t>
            </a:r>
            <a:endParaRPr sz="2650">
              <a:latin typeface="Palatino"/>
              <a:cs typeface="Palatin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0640" y="4869580"/>
            <a:ext cx="5844540" cy="882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 indent="-196850">
              <a:lnSpc>
                <a:spcPct val="100000"/>
              </a:lnSpc>
              <a:buFont typeface="Palatino"/>
              <a:buChar char="-"/>
              <a:tabLst>
                <a:tab pos="210185" algn="l"/>
              </a:tabLst>
            </a:pPr>
            <a:r>
              <a:rPr sz="2650" dirty="0">
                <a:latin typeface="Palatino"/>
                <a:cs typeface="Palatino"/>
              </a:rPr>
              <a:t>This is a generic HTTP</a:t>
            </a:r>
            <a:r>
              <a:rPr sz="2650" spc="-45" dirty="0">
                <a:latin typeface="Palatino"/>
                <a:cs typeface="Palatino"/>
              </a:rPr>
              <a:t> </a:t>
            </a:r>
            <a:r>
              <a:rPr sz="2650" dirty="0">
                <a:latin typeface="Palatino"/>
                <a:cs typeface="Palatino"/>
              </a:rPr>
              <a:t>Mo</a:t>
            </a:r>
            <a:r>
              <a:rPr sz="2650" spc="-5" dirty="0">
                <a:latin typeface="Palatino"/>
                <a:cs typeface="Palatino"/>
              </a:rPr>
              <a:t>d</a:t>
            </a:r>
            <a:r>
              <a:rPr sz="2650" dirty="0">
                <a:latin typeface="Palatino"/>
                <a:cs typeface="Palatino"/>
              </a:rPr>
              <a:t>ule</a:t>
            </a:r>
            <a:endParaRPr sz="2650">
              <a:latin typeface="Palatino"/>
              <a:cs typeface="Palatino"/>
            </a:endParaRPr>
          </a:p>
          <a:p>
            <a:pPr marL="209550" indent="-196850">
              <a:lnSpc>
                <a:spcPct val="100000"/>
              </a:lnSpc>
              <a:spcBef>
                <a:spcPts val="910"/>
              </a:spcBef>
              <a:buFont typeface="Palatino"/>
              <a:buChar char="-"/>
              <a:tabLst>
                <a:tab pos="210185" algn="l"/>
              </a:tabLst>
            </a:pPr>
            <a:r>
              <a:rPr sz="2650" spc="-245" dirty="0">
                <a:latin typeface="Palatino"/>
                <a:cs typeface="Palatino"/>
              </a:rPr>
              <a:t>W</a:t>
            </a:r>
            <a:r>
              <a:rPr sz="2650" dirty="0">
                <a:latin typeface="Palatino"/>
                <a:cs typeface="Palatino"/>
              </a:rPr>
              <a:t>orks t</a:t>
            </a:r>
            <a:r>
              <a:rPr sz="2650" spc="-5" dirty="0">
                <a:latin typeface="Palatino"/>
                <a:cs typeface="Palatino"/>
              </a:rPr>
              <a:t>h</a:t>
            </a:r>
            <a:r>
              <a:rPr sz="2650" dirty="0">
                <a:latin typeface="Palatino"/>
                <a:cs typeface="Palatino"/>
              </a:rPr>
              <a:t>e same way in ea</a:t>
            </a:r>
            <a:r>
              <a:rPr sz="2650" spc="-5" dirty="0">
                <a:latin typeface="Palatino"/>
                <a:cs typeface="Palatino"/>
              </a:rPr>
              <a:t>c</a:t>
            </a:r>
            <a:r>
              <a:rPr sz="2650" dirty="0">
                <a:latin typeface="Palatino"/>
                <a:cs typeface="Palatino"/>
              </a:rPr>
              <a:t>h Platform</a:t>
            </a:r>
            <a:endParaRPr sz="2650">
              <a:latin typeface="Palatino"/>
              <a:cs typeface="Palatin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8090" y="2138795"/>
            <a:ext cx="6122035" cy="2216785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172720" marR="614680">
              <a:lnSpc>
                <a:spcPct val="100000"/>
              </a:lnSpc>
            </a:pPr>
            <a:r>
              <a:rPr sz="1700" dirty="0">
                <a:solidFill>
                  <a:srgbClr val="E3CEAB"/>
                </a:solidFill>
                <a:latin typeface="Courier"/>
                <a:cs typeface="Courier"/>
              </a:rPr>
              <a:t>var </a:t>
            </a:r>
            <a:r>
              <a:rPr sz="1700" spc="-5" dirty="0">
                <a:solidFill>
                  <a:srgbClr val="DCDCDC"/>
                </a:solidFill>
                <a:latin typeface="Courier"/>
                <a:cs typeface="Courier"/>
              </a:rPr>
              <a:t>htt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p = require(</a:t>
            </a:r>
            <a:r>
              <a:rPr sz="1700" dirty="0">
                <a:solidFill>
                  <a:srgbClr val="CC9393"/>
                </a:solidFill>
                <a:latin typeface="Courier"/>
                <a:cs typeface="Courier"/>
              </a:rPr>
              <a:t>"http"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); http.getJSON(</a:t>
            </a:r>
            <a:r>
              <a:rPr sz="1700" dirty="0">
                <a:solidFill>
                  <a:srgbClr val="CC9393"/>
                </a:solidFill>
                <a:latin typeface="Courier"/>
                <a:cs typeface="Courier"/>
              </a:rPr>
              <a:t>"https://api.myservice.com</a:t>
            </a:r>
            <a:r>
              <a:rPr sz="1700" spc="-5" dirty="0">
                <a:solidFill>
                  <a:srgbClr val="CC9393"/>
                </a:solidFill>
                <a:latin typeface="Courier"/>
                <a:cs typeface="Courier"/>
              </a:rPr>
              <a:t>"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)</a:t>
            </a:r>
            <a:endParaRPr sz="1700">
              <a:latin typeface="Courier"/>
              <a:cs typeface="Courier"/>
            </a:endParaRPr>
          </a:p>
          <a:p>
            <a:pPr marR="1740535" algn="ctr">
              <a:lnSpc>
                <a:spcPct val="100000"/>
              </a:lnSpc>
              <a:spcBef>
                <a:spcPts val="5"/>
              </a:spcBef>
            </a:pP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.then(function(</a:t>
            </a:r>
            <a:r>
              <a:rPr sz="1700" dirty="0">
                <a:solidFill>
                  <a:srgbClr val="EFEFAF"/>
                </a:solidFill>
                <a:latin typeface="Courier"/>
                <a:cs typeface="Courier"/>
              </a:rPr>
              <a:t>result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){</a:t>
            </a:r>
            <a:endParaRPr sz="1700">
              <a:latin typeface="Courier"/>
              <a:cs typeface="Courier"/>
            </a:endParaRPr>
          </a:p>
          <a:p>
            <a:pPr marL="1471930">
              <a:lnSpc>
                <a:spcPct val="100000"/>
              </a:lnSpc>
              <a:spcBef>
                <a:spcPts val="5"/>
              </a:spcBef>
            </a:pPr>
            <a:r>
              <a:rPr sz="1700" spc="-5" dirty="0">
                <a:solidFill>
                  <a:srgbClr val="DCDCDC"/>
                </a:solidFill>
                <a:latin typeface="Courier"/>
                <a:cs typeface="Courier"/>
              </a:rPr>
              <a:t>/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/ </a:t>
            </a:r>
            <a:r>
              <a:rPr sz="1700" dirty="0">
                <a:solidFill>
                  <a:srgbClr val="EFEFAF"/>
                </a:solidFill>
                <a:latin typeface="Courier"/>
                <a:cs typeface="Courier"/>
              </a:rPr>
              <a:t>result </a:t>
            </a:r>
            <a:r>
              <a:rPr sz="1700" dirty="0">
                <a:solidFill>
                  <a:srgbClr val="E3CEAB"/>
                </a:solidFill>
                <a:latin typeface="Courier"/>
                <a:cs typeface="Courier"/>
              </a:rPr>
              <a:t>is 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a JSON </a:t>
            </a:r>
            <a:r>
              <a:rPr sz="1700" dirty="0">
                <a:solidFill>
                  <a:srgbClr val="E3CEAB"/>
                </a:solidFill>
                <a:latin typeface="Courier"/>
                <a:cs typeface="Courier"/>
              </a:rPr>
              <a:t>object</a:t>
            </a:r>
            <a:endParaRPr sz="1700">
              <a:latin typeface="Courier"/>
              <a:cs typeface="Courier"/>
            </a:endParaRPr>
          </a:p>
          <a:p>
            <a:pPr marL="1471930">
              <a:lnSpc>
                <a:spcPct val="100000"/>
              </a:lnSpc>
              <a:spcBef>
                <a:spcPts val="5"/>
              </a:spcBef>
            </a:pPr>
            <a:r>
              <a:rPr sz="1700" spc="-5" dirty="0">
                <a:solidFill>
                  <a:srgbClr val="DCDCDC"/>
                </a:solidFill>
                <a:latin typeface="Courier"/>
                <a:cs typeface="Courier"/>
              </a:rPr>
              <a:t>/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/ </a:t>
            </a:r>
            <a:r>
              <a:rPr sz="1700" dirty="0">
                <a:solidFill>
                  <a:srgbClr val="E3CEAB"/>
                </a:solidFill>
                <a:latin typeface="Courier"/>
                <a:cs typeface="Courier"/>
              </a:rPr>
              <a:t>do 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stuff</a:t>
            </a:r>
            <a:endParaRPr sz="1700">
              <a:latin typeface="Courier"/>
              <a:cs typeface="Courier"/>
            </a:endParaRPr>
          </a:p>
          <a:p>
            <a:pPr marL="1341755">
              <a:lnSpc>
                <a:spcPct val="100000"/>
              </a:lnSpc>
              <a:spcBef>
                <a:spcPts val="5"/>
              </a:spcBef>
            </a:pP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});</a:t>
            </a:r>
            <a:endParaRPr sz="1700">
              <a:latin typeface="Courier"/>
              <a:cs typeface="Courie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390" y="471419"/>
            <a:ext cx="6663055" cy="1150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100" dirty="0">
                <a:latin typeface="Palatino"/>
                <a:cs typeface="Palatino"/>
              </a:rPr>
              <a:t>Mo</a:t>
            </a:r>
            <a:r>
              <a:rPr sz="5100" spc="-5" dirty="0">
                <a:latin typeface="Palatino"/>
                <a:cs typeface="Palatino"/>
              </a:rPr>
              <a:t>dul</a:t>
            </a:r>
            <a:r>
              <a:rPr sz="5100" dirty="0">
                <a:latin typeface="Palatino"/>
                <a:cs typeface="Palatino"/>
              </a:rPr>
              <a:t>e to Nati</a:t>
            </a:r>
            <a:r>
              <a:rPr sz="5100" spc="-5" dirty="0">
                <a:latin typeface="Palatino"/>
                <a:cs typeface="Palatino"/>
              </a:rPr>
              <a:t>v</a:t>
            </a:r>
            <a:r>
              <a:rPr sz="5100" dirty="0">
                <a:latin typeface="Palatino"/>
                <a:cs typeface="Palatino"/>
              </a:rPr>
              <a:t>e</a:t>
            </a:r>
            <a:endParaRPr sz="5100">
              <a:latin typeface="Palatino"/>
              <a:cs typeface="Palatino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{N} </a:t>
            </a:r>
            <a:r>
              <a:rPr sz="2650" spc="-5" dirty="0">
                <a:solidFill>
                  <a:srgbClr val="696969"/>
                </a:solidFill>
                <a:latin typeface="Palatino"/>
                <a:cs typeface="Palatino"/>
              </a:rPr>
              <a:t>d</a:t>
            </a: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oes t</a:t>
            </a:r>
            <a:r>
              <a:rPr sz="2650" spc="-5" dirty="0">
                <a:solidFill>
                  <a:srgbClr val="696969"/>
                </a:solidFill>
                <a:latin typeface="Palatino"/>
                <a:cs typeface="Palatino"/>
              </a:rPr>
              <a:t>h</a:t>
            </a: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e mapping .. so you </a:t>
            </a:r>
            <a:r>
              <a:rPr sz="2650" spc="-5" dirty="0">
                <a:solidFill>
                  <a:srgbClr val="696969"/>
                </a:solidFill>
                <a:latin typeface="Palatino"/>
                <a:cs typeface="Palatino"/>
              </a:rPr>
              <a:t>d</a:t>
            </a: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on't have to</a:t>
            </a:r>
            <a:endParaRPr sz="2650">
              <a:latin typeface="Palatino"/>
              <a:cs typeface="Palatin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8090" y="1915160"/>
            <a:ext cx="6122035" cy="961390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172720" marR="745490">
              <a:lnSpc>
                <a:spcPct val="100000"/>
              </a:lnSpc>
            </a:pPr>
            <a:r>
              <a:rPr sz="1700" dirty="0">
                <a:solidFill>
                  <a:srgbClr val="E3CEAB"/>
                </a:solidFill>
                <a:latin typeface="Courier"/>
                <a:cs typeface="Courier"/>
              </a:rPr>
              <a:t>var </a:t>
            </a:r>
            <a:r>
              <a:rPr sz="1700" spc="-5" dirty="0">
                <a:solidFill>
                  <a:srgbClr val="DCDCDC"/>
                </a:solidFill>
                <a:latin typeface="Courier"/>
                <a:cs typeface="Courier"/>
              </a:rPr>
              <a:t>fileSyste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m = </a:t>
            </a:r>
            <a:r>
              <a:rPr sz="1700" dirty="0">
                <a:solidFill>
                  <a:srgbClr val="CC9393"/>
                </a:solidFill>
                <a:latin typeface="Courier"/>
                <a:cs typeface="Courier"/>
              </a:rPr>
              <a:t>require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(</a:t>
            </a:r>
            <a:r>
              <a:rPr sz="1700" dirty="0">
                <a:solidFill>
                  <a:srgbClr val="CC9393"/>
                </a:solidFill>
                <a:latin typeface="Courier"/>
                <a:cs typeface="Courier"/>
              </a:rPr>
              <a:t>"file-system"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); </a:t>
            </a:r>
            <a:r>
              <a:rPr sz="1700" dirty="0">
                <a:solidFill>
                  <a:srgbClr val="E3CEAB"/>
                </a:solidFill>
                <a:latin typeface="Courier"/>
                <a:cs typeface="Courier"/>
              </a:rPr>
              <a:t>new 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fileSystem.File(somePath);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9431" y="3628158"/>
            <a:ext cx="6130925" cy="770890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172720">
              <a:lnSpc>
                <a:spcPct val="100000"/>
              </a:lnSpc>
            </a:pPr>
            <a:r>
              <a:rPr sz="1700" dirty="0">
                <a:solidFill>
                  <a:srgbClr val="E3CEAB"/>
                </a:solidFill>
                <a:latin typeface="Courier"/>
                <a:cs typeface="Courier"/>
              </a:rPr>
              <a:t>new 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java.io.</a:t>
            </a:r>
            <a:r>
              <a:rPr sz="1700" dirty="0">
                <a:solidFill>
                  <a:srgbClr val="E3CEAB"/>
                </a:solidFill>
                <a:latin typeface="Courier"/>
                <a:cs typeface="Courier"/>
              </a:rPr>
              <a:t>File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(somePath);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0772" y="5117522"/>
            <a:ext cx="7672070" cy="978535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172720" marR="86360">
              <a:lnSpc>
                <a:spcPct val="100000"/>
              </a:lnSpc>
            </a:pPr>
            <a:r>
              <a:rPr sz="1700" dirty="0">
                <a:solidFill>
                  <a:srgbClr val="CC9393"/>
                </a:solidFill>
                <a:latin typeface="Courier"/>
                <a:cs typeface="Courier"/>
              </a:rPr>
              <a:t>NSFileManager</a:t>
            </a:r>
            <a:r>
              <a:rPr sz="1700" dirty="0">
                <a:solidFill>
                  <a:srgbClr val="EFDCBC"/>
                </a:solidFill>
                <a:latin typeface="Courier"/>
                <a:cs typeface="Courier"/>
              </a:rPr>
              <a:t>.defaultManager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(); fileManager</a:t>
            </a:r>
            <a:r>
              <a:rPr sz="1700" dirty="0">
                <a:solidFill>
                  <a:srgbClr val="EFDCBC"/>
                </a:solidFill>
                <a:latin typeface="Courier"/>
                <a:cs typeface="Courier"/>
              </a:rPr>
              <a:t>.createFileAtPathContentsAttribute</a:t>
            </a:r>
            <a:r>
              <a:rPr sz="1700" spc="-5" dirty="0">
                <a:solidFill>
                  <a:srgbClr val="EFDCBC"/>
                </a:solidFill>
                <a:latin typeface="Courier"/>
                <a:cs typeface="Courier"/>
              </a:rPr>
              <a:t>s</a:t>
            </a:r>
            <a:r>
              <a:rPr sz="1700" dirty="0">
                <a:solidFill>
                  <a:srgbClr val="DCDCDC"/>
                </a:solidFill>
                <a:latin typeface="Courier"/>
                <a:cs typeface="Courier"/>
              </a:rPr>
              <a:t>(somePath);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8090" y="2996045"/>
            <a:ext cx="571500" cy="571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7363" y="4563340"/>
            <a:ext cx="450272" cy="4502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81413" y="3103126"/>
            <a:ext cx="2808605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spc="-240" dirty="0">
                <a:latin typeface="Palatino"/>
                <a:cs typeface="Palatino"/>
              </a:rPr>
              <a:t>T</a:t>
            </a:r>
            <a:r>
              <a:rPr sz="2650" dirty="0">
                <a:latin typeface="Palatino"/>
                <a:cs typeface="Palatino"/>
              </a:rPr>
              <a:t>ranslates this as ..</a:t>
            </a:r>
            <a:endParaRPr sz="2650">
              <a:latin typeface="Palatino"/>
              <a:cs typeface="Palatin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1413" y="4609807"/>
            <a:ext cx="2808605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spc="-240" dirty="0">
                <a:latin typeface="Palatino"/>
                <a:cs typeface="Palatino"/>
              </a:rPr>
              <a:t>T</a:t>
            </a:r>
            <a:r>
              <a:rPr sz="2650" dirty="0">
                <a:latin typeface="Palatino"/>
                <a:cs typeface="Palatino"/>
              </a:rPr>
              <a:t>ranslates this as ..</a:t>
            </a:r>
            <a:endParaRPr sz="2650">
              <a:latin typeface="Palatino"/>
              <a:cs typeface="Palati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70908" y="1333500"/>
            <a:ext cx="1879022" cy="18790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7343" y="3523420"/>
            <a:ext cx="6573520" cy="519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50" spc="-360" dirty="0">
                <a:solidFill>
                  <a:srgbClr val="696969"/>
                </a:solidFill>
                <a:latin typeface="Palatino"/>
                <a:cs typeface="Palatino"/>
              </a:rPr>
              <a:t>Y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ou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spc="-5" dirty="0">
                <a:solidFill>
                  <a:srgbClr val="696969"/>
                </a:solidFill>
                <a:latin typeface="Palatino"/>
                <a:cs typeface="Palatino"/>
              </a:rPr>
              <a:t>ha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d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me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at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Nati</a:t>
            </a:r>
            <a:r>
              <a:rPr sz="3850" spc="-5" dirty="0">
                <a:solidFill>
                  <a:srgbClr val="696969"/>
                </a:solidFill>
                <a:latin typeface="Palatino"/>
                <a:cs typeface="Palatino"/>
              </a:rPr>
              <a:t>v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e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with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JS!</a:t>
            </a:r>
            <a:endParaRPr sz="3850">
              <a:latin typeface="Palatino"/>
              <a:cs typeface="Palatin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1065" y="4843603"/>
            <a:ext cx="5147945" cy="874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1680">
              <a:lnSpc>
                <a:spcPct val="100000"/>
              </a:lnSpc>
            </a:pPr>
            <a:r>
              <a:rPr sz="2650" spc="-245" dirty="0">
                <a:solidFill>
                  <a:srgbClr val="888888"/>
                </a:solidFill>
                <a:latin typeface="Palatino"/>
                <a:cs typeface="Palatino"/>
              </a:rPr>
              <a:t>Y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eah, we'</a:t>
            </a:r>
            <a:r>
              <a:rPr sz="2650" spc="-50" dirty="0">
                <a:solidFill>
                  <a:srgbClr val="888888"/>
                </a:solidFill>
                <a:latin typeface="Palatino"/>
                <a:cs typeface="Palatino"/>
              </a:rPr>
              <a:t>r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e just as </a:t>
            </a:r>
            <a:r>
              <a:rPr sz="2650" dirty="0">
                <a:solidFill>
                  <a:srgbClr val="FFA500"/>
                </a:solidFill>
                <a:latin typeface="Palatino"/>
                <a:cs typeface="Palatino"/>
              </a:rPr>
              <a:t>ex</a:t>
            </a:r>
            <a:r>
              <a:rPr sz="2650" spc="-5" dirty="0">
                <a:solidFill>
                  <a:srgbClr val="FFA500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FFA500"/>
                </a:solidFill>
                <a:latin typeface="Palatino"/>
                <a:cs typeface="Palatino"/>
              </a:rPr>
              <a:t>ited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.</a:t>
            </a:r>
            <a:endParaRPr sz="2650">
              <a:latin typeface="Palatino"/>
              <a:cs typeface="Palatino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The</a:t>
            </a:r>
            <a:r>
              <a:rPr sz="2650" spc="-50" dirty="0">
                <a:solidFill>
                  <a:srgbClr val="888888"/>
                </a:solidFill>
                <a:latin typeface="Palatino"/>
                <a:cs typeface="Palatino"/>
              </a:rPr>
              <a:t>r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e is a lot we 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o</a:t>
            </a:r>
            <a:r>
              <a:rPr sz="2650" spc="-5" dirty="0">
                <a:solidFill>
                  <a:srgbClr val="888888"/>
                </a:solidFill>
                <a:latin typeface="Palatino"/>
                <a:cs typeface="Palatino"/>
              </a:rPr>
              <a:t>v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e</a:t>
            </a:r>
            <a:r>
              <a:rPr sz="2650" spc="-50" dirty="0">
                <a:solidFill>
                  <a:srgbClr val="888888"/>
                </a:solidFill>
                <a:latin typeface="Palatino"/>
                <a:cs typeface="Palatino"/>
              </a:rPr>
              <a:t>r</a:t>
            </a:r>
            <a:r>
              <a:rPr sz="2650" dirty="0">
                <a:solidFill>
                  <a:srgbClr val="888888"/>
                </a:solidFill>
                <a:latin typeface="Palatino"/>
                <a:cs typeface="Palatino"/>
              </a:rPr>
              <a:t>ed though ..</a:t>
            </a:r>
            <a:endParaRPr sz="2650">
              <a:latin typeface="Palatino"/>
              <a:cs typeface="Palati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4181" y="2060863"/>
            <a:ext cx="7879773" cy="28401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62709" y="609965"/>
            <a:ext cx="6933565" cy="1150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100" dirty="0">
                <a:latin typeface="Palatino"/>
                <a:cs typeface="Palatino"/>
              </a:rPr>
              <a:t>Gimme a 10K Feet </a:t>
            </a:r>
            <a:r>
              <a:rPr sz="5100" spc="-280" dirty="0">
                <a:latin typeface="Palatino"/>
                <a:cs typeface="Palatino"/>
              </a:rPr>
              <a:t>V</a:t>
            </a:r>
            <a:r>
              <a:rPr sz="5100" dirty="0">
                <a:latin typeface="Palatino"/>
                <a:cs typeface="Palatino"/>
              </a:rPr>
              <a:t>iew</a:t>
            </a:r>
            <a:endParaRPr sz="5100">
              <a:latin typeface="Palatino"/>
              <a:cs typeface="Palatino"/>
            </a:endParaRPr>
          </a:p>
          <a:p>
            <a:pPr marL="116205">
              <a:lnSpc>
                <a:spcPct val="100000"/>
              </a:lnSpc>
              <a:spcBef>
                <a:spcPts val="690"/>
              </a:spcBef>
            </a:pP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He</a:t>
            </a:r>
            <a:r>
              <a:rPr sz="2650" spc="-50" dirty="0">
                <a:solidFill>
                  <a:srgbClr val="696969"/>
                </a:solidFill>
                <a:latin typeface="Palatino"/>
                <a:cs typeface="Palatino"/>
              </a:rPr>
              <a:t>r</a:t>
            </a: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e you go .. t</a:t>
            </a:r>
            <a:r>
              <a:rPr sz="2650" spc="-5" dirty="0">
                <a:solidFill>
                  <a:srgbClr val="696969"/>
                </a:solidFill>
                <a:latin typeface="Palatino"/>
                <a:cs typeface="Palatino"/>
              </a:rPr>
              <a:t>h</a:t>
            </a: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e layers of {N} magi</a:t>
            </a:r>
            <a:r>
              <a:rPr sz="2650" spc="-5" dirty="0">
                <a:solidFill>
                  <a:srgbClr val="696969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!</a:t>
            </a:r>
            <a:endParaRPr sz="2650">
              <a:latin typeface="Palatino"/>
              <a:cs typeface="Palatin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9318" y="5533159"/>
            <a:ext cx="588818" cy="5888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6618" y="5077399"/>
            <a:ext cx="7550150" cy="934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{N} al</a:t>
            </a:r>
            <a:r>
              <a:rPr sz="2650" spc="-5" dirty="0">
                <a:solidFill>
                  <a:srgbClr val="696969"/>
                </a:solidFill>
                <a:latin typeface="Palatino"/>
                <a:cs typeface="Palatino"/>
              </a:rPr>
              <a:t>s</a:t>
            </a: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o sports </a:t>
            </a:r>
            <a:r>
              <a:rPr sz="2650" dirty="0">
                <a:solidFill>
                  <a:srgbClr val="106BCC"/>
                </a:solidFill>
                <a:latin typeface="Palatino"/>
                <a:cs typeface="Palatino"/>
              </a:rPr>
              <a:t>integrated support </a:t>
            </a: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with Ang</a:t>
            </a:r>
            <a:r>
              <a:rPr sz="2650" spc="-5" dirty="0">
                <a:solidFill>
                  <a:srgbClr val="696969"/>
                </a:solidFill>
                <a:latin typeface="Palatino"/>
                <a:cs typeface="Palatino"/>
              </a:rPr>
              <a:t>ula</a:t>
            </a:r>
            <a:r>
              <a:rPr sz="2650" dirty="0">
                <a:solidFill>
                  <a:srgbClr val="696969"/>
                </a:solidFill>
                <a:latin typeface="Palatino"/>
                <a:cs typeface="Palatino"/>
              </a:rPr>
              <a:t>r 2!</a:t>
            </a:r>
            <a:endParaRPr sz="2650">
              <a:latin typeface="Palatino"/>
              <a:cs typeface="Palatino"/>
            </a:endParaRPr>
          </a:p>
          <a:p>
            <a:pPr marL="808990">
              <a:lnSpc>
                <a:spcPct val="100000"/>
              </a:lnSpc>
              <a:spcBef>
                <a:spcPts val="1320"/>
              </a:spcBef>
            </a:pPr>
            <a:r>
              <a:rPr sz="2650" dirty="0">
                <a:solidFill>
                  <a:srgbClr val="666666"/>
                </a:solidFill>
                <a:latin typeface="Palatino"/>
                <a:cs typeface="Palatino"/>
              </a:rPr>
              <a:t>Reu</a:t>
            </a:r>
            <a:r>
              <a:rPr sz="2650" spc="-5" dirty="0">
                <a:solidFill>
                  <a:srgbClr val="666666"/>
                </a:solidFill>
                <a:latin typeface="Palatino"/>
                <a:cs typeface="Palatino"/>
              </a:rPr>
              <a:t>s</a:t>
            </a:r>
            <a:r>
              <a:rPr sz="2650" dirty="0">
                <a:solidFill>
                  <a:srgbClr val="666666"/>
                </a:solidFill>
                <a:latin typeface="Palatino"/>
                <a:cs typeface="Palatino"/>
              </a:rPr>
              <a:t>e yo</a:t>
            </a:r>
            <a:r>
              <a:rPr sz="2650" spc="-5" dirty="0">
                <a:solidFill>
                  <a:srgbClr val="666666"/>
                </a:solidFill>
                <a:latin typeface="Palatino"/>
                <a:cs typeface="Palatino"/>
              </a:rPr>
              <a:t>u</a:t>
            </a:r>
            <a:r>
              <a:rPr sz="2650" dirty="0">
                <a:solidFill>
                  <a:srgbClr val="666666"/>
                </a:solidFill>
                <a:latin typeface="Palatino"/>
                <a:cs typeface="Palatino"/>
              </a:rPr>
              <a:t>r </a:t>
            </a:r>
            <a:r>
              <a:rPr sz="2650" spc="-245" dirty="0">
                <a:solidFill>
                  <a:srgbClr val="666666"/>
                </a:solidFill>
                <a:latin typeface="Palatino"/>
                <a:cs typeface="Palatino"/>
              </a:rPr>
              <a:t>W</a:t>
            </a:r>
            <a:r>
              <a:rPr sz="2650" dirty="0">
                <a:solidFill>
                  <a:srgbClr val="666666"/>
                </a:solidFill>
                <a:latin typeface="Palatino"/>
                <a:cs typeface="Palatino"/>
              </a:rPr>
              <a:t>eb &amp; </a:t>
            </a:r>
            <a:r>
              <a:rPr sz="2650" spc="-240" dirty="0">
                <a:solidFill>
                  <a:srgbClr val="666666"/>
                </a:solidFill>
                <a:latin typeface="Palatino"/>
                <a:cs typeface="Palatino"/>
              </a:rPr>
              <a:t>T</a:t>
            </a:r>
            <a:r>
              <a:rPr sz="2650" dirty="0">
                <a:solidFill>
                  <a:srgbClr val="666666"/>
                </a:solidFill>
                <a:latin typeface="Palatino"/>
                <a:cs typeface="Palatino"/>
              </a:rPr>
              <a:t>ypeS</a:t>
            </a:r>
            <a:r>
              <a:rPr sz="2650" spc="-5" dirty="0">
                <a:solidFill>
                  <a:srgbClr val="666666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666666"/>
                </a:solidFill>
                <a:latin typeface="Palatino"/>
                <a:cs typeface="Palatino"/>
              </a:rPr>
              <a:t>ript skills ..</a:t>
            </a:r>
            <a:endParaRPr sz="2650">
              <a:latin typeface="Palatino"/>
              <a:cs typeface="Palati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667500"/>
          </a:xfrm>
          <a:custGeom>
            <a:avLst/>
            <a:gdLst/>
            <a:ahLst/>
            <a:cxnLst/>
            <a:rect l="l" t="t" r="r" b="b"/>
            <a:pathLst>
              <a:path w="9144000" h="6667500">
                <a:moveTo>
                  <a:pt x="0" y="6667500"/>
                </a:moveTo>
                <a:lnTo>
                  <a:pt x="9144000" y="6667500"/>
                </a:lnTo>
                <a:lnTo>
                  <a:pt x="9144000" y="0"/>
                </a:lnTo>
                <a:lnTo>
                  <a:pt x="0" y="0"/>
                </a:lnTo>
                <a:lnTo>
                  <a:pt x="0" y="6667500"/>
                </a:lnTo>
              </a:path>
            </a:pathLst>
          </a:custGeom>
          <a:solidFill>
            <a:srgbClr val="4EC0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5636" y="1472046"/>
            <a:ext cx="8312727" cy="4528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379">
              <a:lnSpc>
                <a:spcPct val="100000"/>
              </a:lnSpc>
            </a:pPr>
            <a:r>
              <a:rPr sz="5100" dirty="0"/>
              <a:t>Why {N} again?</a:t>
            </a:r>
            <a:endParaRPr sz="5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667500"/>
          </a:xfrm>
          <a:custGeom>
            <a:avLst/>
            <a:gdLst/>
            <a:ahLst/>
            <a:cxnLst/>
            <a:rect l="l" t="t" r="r" b="b"/>
            <a:pathLst>
              <a:path w="9144000" h="6667500">
                <a:moveTo>
                  <a:pt x="0" y="6667500"/>
                </a:moveTo>
                <a:lnTo>
                  <a:pt x="9144000" y="6667500"/>
                </a:lnTo>
                <a:lnTo>
                  <a:pt x="9144000" y="0"/>
                </a:lnTo>
                <a:lnTo>
                  <a:pt x="0" y="0"/>
                </a:lnTo>
                <a:lnTo>
                  <a:pt x="0" y="6667500"/>
                </a:lnTo>
              </a:path>
            </a:pathLst>
          </a:custGeom>
          <a:solidFill>
            <a:srgbClr val="FF5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72123" y="2770080"/>
            <a:ext cx="4755515" cy="1662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850" spc="-360" dirty="0">
                <a:solidFill>
                  <a:srgbClr val="FFFFFF"/>
                </a:solidFill>
                <a:latin typeface="Palatino"/>
                <a:cs typeface="Palatino"/>
              </a:rPr>
              <a:t>Y</a:t>
            </a:r>
            <a:r>
              <a:rPr sz="3850" dirty="0">
                <a:solidFill>
                  <a:srgbClr val="FFFFFF"/>
                </a:solidFill>
                <a:latin typeface="Palatino"/>
                <a:cs typeface="Palatino"/>
              </a:rPr>
              <a:t>o</a:t>
            </a:r>
            <a:r>
              <a:rPr sz="3850" spc="-5" dirty="0">
                <a:solidFill>
                  <a:srgbClr val="FFFFFF"/>
                </a:solidFill>
                <a:latin typeface="Palatino"/>
                <a:cs typeface="Palatino"/>
              </a:rPr>
              <a:t>u'</a:t>
            </a:r>
            <a:r>
              <a:rPr sz="3850" spc="-70" dirty="0">
                <a:solidFill>
                  <a:srgbClr val="FFFFFF"/>
                </a:solidFill>
                <a:latin typeface="Palatino"/>
                <a:cs typeface="Palatino"/>
              </a:rPr>
              <a:t>r</a:t>
            </a:r>
            <a:r>
              <a:rPr sz="3850" dirty="0">
                <a:solidFill>
                  <a:srgbClr val="FFFFFF"/>
                </a:solidFill>
                <a:latin typeface="Palatino"/>
                <a:cs typeface="Palatino"/>
              </a:rPr>
              <a:t>e</a:t>
            </a:r>
            <a:r>
              <a:rPr sz="3850" spc="5" dirty="0">
                <a:solidFill>
                  <a:srgbClr val="FFFFFF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FFFFFF"/>
                </a:solidFill>
                <a:latin typeface="Palatino"/>
                <a:cs typeface="Palatino"/>
              </a:rPr>
              <a:t>a</a:t>
            </a:r>
            <a:r>
              <a:rPr sz="3850" spc="5" dirty="0">
                <a:solidFill>
                  <a:srgbClr val="FFFFFF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FFFFFF"/>
                </a:solidFill>
                <a:latin typeface="Palatino"/>
                <a:cs typeface="Palatino"/>
              </a:rPr>
              <a:t>Mob</a:t>
            </a:r>
            <a:r>
              <a:rPr sz="3850" spc="-5" dirty="0">
                <a:solidFill>
                  <a:srgbClr val="FFFFFF"/>
                </a:solidFill>
                <a:latin typeface="Palatino"/>
                <a:cs typeface="Palatino"/>
              </a:rPr>
              <a:t>il</a:t>
            </a:r>
            <a:r>
              <a:rPr sz="3850" dirty="0">
                <a:solidFill>
                  <a:srgbClr val="FFFFFF"/>
                </a:solidFill>
                <a:latin typeface="Palatino"/>
                <a:cs typeface="Palatino"/>
              </a:rPr>
              <a:t>e</a:t>
            </a:r>
            <a:r>
              <a:rPr sz="3850" spc="5" dirty="0">
                <a:solidFill>
                  <a:srgbClr val="FFFFFF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FFFFFF"/>
                </a:solidFill>
                <a:latin typeface="Palatino"/>
                <a:cs typeface="Palatino"/>
              </a:rPr>
              <a:t>Ninja</a:t>
            </a:r>
            <a:endParaRPr sz="3850">
              <a:latin typeface="Palatino"/>
              <a:cs typeface="Palatin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3850" dirty="0">
                <a:solidFill>
                  <a:srgbClr val="FFFFFF"/>
                </a:solidFill>
                <a:latin typeface="Palatino"/>
                <a:cs typeface="Palatino"/>
              </a:rPr>
              <a:t>{N}</a:t>
            </a:r>
            <a:r>
              <a:rPr sz="3850" spc="5" dirty="0">
                <a:solidFill>
                  <a:srgbClr val="FFFFFF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FFFFFF"/>
                </a:solidFill>
                <a:latin typeface="Palatino"/>
                <a:cs typeface="Palatino"/>
              </a:rPr>
              <a:t>is</a:t>
            </a:r>
            <a:r>
              <a:rPr sz="3850" spc="5" dirty="0">
                <a:solidFill>
                  <a:srgbClr val="FFFFFF"/>
                </a:solidFill>
                <a:latin typeface="Palatino"/>
                <a:cs typeface="Palatino"/>
              </a:rPr>
              <a:t> </a:t>
            </a:r>
            <a:r>
              <a:rPr sz="3850" spc="-5" dirty="0">
                <a:solidFill>
                  <a:srgbClr val="FFFFFF"/>
                </a:solidFill>
                <a:latin typeface="Palatino"/>
                <a:cs typeface="Palatino"/>
              </a:rPr>
              <a:t>he</a:t>
            </a:r>
            <a:r>
              <a:rPr sz="3850" spc="-70" dirty="0">
                <a:solidFill>
                  <a:srgbClr val="FFFFFF"/>
                </a:solidFill>
                <a:latin typeface="Palatino"/>
                <a:cs typeface="Palatino"/>
              </a:rPr>
              <a:t>r</a:t>
            </a:r>
            <a:r>
              <a:rPr sz="3850" dirty="0">
                <a:solidFill>
                  <a:srgbClr val="FFFFFF"/>
                </a:solidFill>
                <a:latin typeface="Palatino"/>
                <a:cs typeface="Palatino"/>
              </a:rPr>
              <a:t>e</a:t>
            </a:r>
            <a:r>
              <a:rPr sz="3850" spc="5" dirty="0">
                <a:solidFill>
                  <a:srgbClr val="FFFFFF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FFFFFF"/>
                </a:solidFill>
                <a:latin typeface="Palatino"/>
                <a:cs typeface="Palatino"/>
              </a:rPr>
              <a:t>to</a:t>
            </a:r>
            <a:r>
              <a:rPr sz="3850" spc="5" dirty="0">
                <a:solidFill>
                  <a:srgbClr val="FFFFFF"/>
                </a:solidFill>
                <a:latin typeface="Palatino"/>
                <a:cs typeface="Palatino"/>
              </a:rPr>
              <a:t> </a:t>
            </a:r>
            <a:r>
              <a:rPr sz="3850" spc="-5" dirty="0">
                <a:solidFill>
                  <a:srgbClr val="FFFFFF"/>
                </a:solidFill>
                <a:latin typeface="Palatino"/>
                <a:cs typeface="Palatino"/>
              </a:rPr>
              <a:t>hel</a:t>
            </a:r>
            <a:r>
              <a:rPr sz="3850" dirty="0">
                <a:solidFill>
                  <a:srgbClr val="FFFFFF"/>
                </a:solidFill>
                <a:latin typeface="Palatino"/>
                <a:cs typeface="Palatino"/>
              </a:rPr>
              <a:t>p!</a:t>
            </a:r>
            <a:endParaRPr sz="3850">
              <a:latin typeface="Palatino"/>
              <a:cs typeface="Palatin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6409" y="2286000"/>
            <a:ext cx="1593272" cy="19223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34340" y="4407477"/>
            <a:ext cx="415636" cy="4156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5227" y="4407477"/>
            <a:ext cx="415636" cy="4156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3432" y="4485408"/>
            <a:ext cx="337704" cy="3377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99113" y="1879023"/>
            <a:ext cx="1879022" cy="18790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56912" y="4233460"/>
            <a:ext cx="5607050" cy="519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So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why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Nati</a:t>
            </a:r>
            <a:r>
              <a:rPr sz="3850" spc="-5" dirty="0">
                <a:solidFill>
                  <a:srgbClr val="696969"/>
                </a:solidFill>
                <a:latin typeface="Palatino"/>
                <a:cs typeface="Palatino"/>
              </a:rPr>
              <a:t>v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eS</a:t>
            </a:r>
            <a:r>
              <a:rPr sz="3850" spc="-5" dirty="0">
                <a:solidFill>
                  <a:srgbClr val="696969"/>
                </a:solidFill>
                <a:latin typeface="Palatino"/>
                <a:cs typeface="Palatino"/>
              </a:rPr>
              <a:t>c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ript?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FFA500"/>
                </a:solidFill>
                <a:latin typeface="Palatino"/>
                <a:cs typeface="Palatino"/>
              </a:rPr>
              <a:t>{N}</a:t>
            </a:r>
            <a:endParaRPr sz="3850">
              <a:latin typeface="Palatino"/>
              <a:cs typeface="Palatin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4981" y="575329"/>
            <a:ext cx="6040755" cy="1216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5100" dirty="0">
                <a:latin typeface="Palatino"/>
                <a:cs typeface="Palatino"/>
              </a:rPr>
              <a:t>Feel t</a:t>
            </a:r>
            <a:r>
              <a:rPr sz="5100" spc="-5" dirty="0">
                <a:latin typeface="Palatino"/>
                <a:cs typeface="Palatino"/>
              </a:rPr>
              <a:t>h</a:t>
            </a:r>
            <a:r>
              <a:rPr sz="5100" dirty="0">
                <a:latin typeface="Palatino"/>
                <a:cs typeface="Palatino"/>
              </a:rPr>
              <a:t>e Nati</a:t>
            </a:r>
            <a:r>
              <a:rPr sz="5100" spc="-5" dirty="0">
                <a:latin typeface="Palatino"/>
                <a:cs typeface="Palatino"/>
              </a:rPr>
              <a:t>v</a:t>
            </a:r>
            <a:r>
              <a:rPr sz="5100" dirty="0">
                <a:latin typeface="Palatino"/>
                <a:cs typeface="Palatino"/>
              </a:rPr>
              <a:t>e Zen</a:t>
            </a:r>
            <a:endParaRPr sz="5100">
              <a:latin typeface="Palatino"/>
              <a:cs typeface="Palatino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050" spc="-285" dirty="0">
                <a:solidFill>
                  <a:srgbClr val="7B7171"/>
                </a:solidFill>
                <a:latin typeface="Palatino"/>
                <a:cs typeface="Palatino"/>
              </a:rPr>
              <a:t>T</a:t>
            </a:r>
            <a:r>
              <a:rPr sz="3050" dirty="0">
                <a:solidFill>
                  <a:srgbClr val="7B7171"/>
                </a:solidFill>
                <a:latin typeface="Palatino"/>
                <a:cs typeface="Palatino"/>
              </a:rPr>
              <a:t>ooling that ele</a:t>
            </a:r>
            <a:r>
              <a:rPr sz="3050" spc="-5" dirty="0">
                <a:solidFill>
                  <a:srgbClr val="7B7171"/>
                </a:solidFill>
                <a:latin typeface="Palatino"/>
                <a:cs typeface="Palatino"/>
              </a:rPr>
              <a:t>v</a:t>
            </a:r>
            <a:r>
              <a:rPr sz="3050" dirty="0">
                <a:solidFill>
                  <a:srgbClr val="7B7171"/>
                </a:solidFill>
                <a:latin typeface="Palatino"/>
                <a:cs typeface="Palatino"/>
              </a:rPr>
              <a:t>ates X-Plat Mobile</a:t>
            </a:r>
            <a:endParaRPr sz="3050">
              <a:latin typeface="Palatino"/>
              <a:cs typeface="Palatin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9204" y="3792681"/>
            <a:ext cx="467590" cy="4675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3840" y="4606637"/>
            <a:ext cx="467590" cy="4675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545" y="2225387"/>
            <a:ext cx="467590" cy="4675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74981" y="2280513"/>
            <a:ext cx="3797935" cy="3480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dirty="0">
                <a:solidFill>
                  <a:srgbClr val="106BCC"/>
                </a:solidFill>
                <a:latin typeface="Palatino"/>
                <a:cs typeface="Palatino"/>
              </a:rPr>
              <a:t>Getting Started</a:t>
            </a:r>
            <a:endParaRPr sz="2650">
              <a:latin typeface="Palatino"/>
              <a:cs typeface="Palatino"/>
            </a:endParaRPr>
          </a:p>
          <a:p>
            <a:pPr marL="12700" marR="5080">
              <a:lnSpc>
                <a:spcPct val="188700"/>
              </a:lnSpc>
              <a:spcBef>
                <a:spcPts val="200"/>
              </a:spcBef>
            </a:pPr>
            <a:r>
              <a:rPr sz="2650" dirty="0">
                <a:solidFill>
                  <a:srgbClr val="106BCC"/>
                </a:solidFill>
                <a:latin typeface="Palatino"/>
                <a:cs typeface="Palatino"/>
              </a:rPr>
              <a:t>{N} with </a:t>
            </a:r>
            <a:r>
              <a:rPr sz="2650" spc="-245" dirty="0">
                <a:solidFill>
                  <a:srgbClr val="106BCC"/>
                </a:solidFill>
                <a:latin typeface="Palatino"/>
                <a:cs typeface="Palatino"/>
              </a:rPr>
              <a:t>T</a:t>
            </a:r>
            <a:r>
              <a:rPr sz="2650" dirty="0">
                <a:solidFill>
                  <a:srgbClr val="106BCC"/>
                </a:solidFill>
                <a:latin typeface="Palatino"/>
                <a:cs typeface="Palatino"/>
              </a:rPr>
              <a:t>elerik Platform App Show</a:t>
            </a:r>
            <a:r>
              <a:rPr sz="2650" spc="-5" dirty="0">
                <a:solidFill>
                  <a:srgbClr val="106BCC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106BCC"/>
                </a:solidFill>
                <a:latin typeface="Palatino"/>
                <a:cs typeface="Palatino"/>
              </a:rPr>
              <a:t>ase</a:t>
            </a:r>
            <a:endParaRPr sz="2650">
              <a:latin typeface="Palatino"/>
              <a:cs typeface="Palatino"/>
            </a:endParaRPr>
          </a:p>
          <a:p>
            <a:pPr marL="12700" marR="668020">
              <a:lnSpc>
                <a:spcPct val="180100"/>
              </a:lnSpc>
              <a:spcBef>
                <a:spcPts val="885"/>
              </a:spcBef>
            </a:pPr>
            <a:r>
              <a:rPr sz="2650" dirty="0">
                <a:solidFill>
                  <a:srgbClr val="106BCC"/>
                </a:solidFill>
                <a:latin typeface="Palatino"/>
                <a:cs typeface="Palatino"/>
              </a:rPr>
              <a:t>Solid Do</a:t>
            </a:r>
            <a:r>
              <a:rPr sz="2650" spc="-5" dirty="0">
                <a:solidFill>
                  <a:srgbClr val="106BCC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106BCC"/>
                </a:solidFill>
                <a:latin typeface="Palatino"/>
                <a:cs typeface="Palatino"/>
              </a:rPr>
              <a:t>s </a:t>
            </a:r>
            <a:r>
              <a:rPr sz="2650" dirty="0">
                <a:latin typeface="Palatino"/>
                <a:cs typeface="Palatino"/>
              </a:rPr>
              <a:t>| </a:t>
            </a:r>
            <a:r>
              <a:rPr sz="2650" dirty="0">
                <a:solidFill>
                  <a:srgbClr val="106BCC"/>
                </a:solidFill>
                <a:latin typeface="Palatino"/>
                <a:cs typeface="Palatino"/>
              </a:rPr>
              <a:t>Fo</a:t>
            </a:r>
            <a:r>
              <a:rPr sz="2650" spc="-25" dirty="0">
                <a:solidFill>
                  <a:srgbClr val="106BCC"/>
                </a:solidFill>
                <a:latin typeface="Palatino"/>
                <a:cs typeface="Palatino"/>
              </a:rPr>
              <a:t>r</a:t>
            </a:r>
            <a:r>
              <a:rPr sz="2650" dirty="0">
                <a:solidFill>
                  <a:srgbClr val="106BCC"/>
                </a:solidFill>
                <a:latin typeface="Palatino"/>
                <a:cs typeface="Palatino"/>
              </a:rPr>
              <a:t>ums Contribute </a:t>
            </a:r>
            <a:r>
              <a:rPr sz="2650" spc="-5" dirty="0">
                <a:solidFill>
                  <a:srgbClr val="106BCC"/>
                </a:solidFill>
                <a:latin typeface="Palatino"/>
                <a:cs typeface="Palatino"/>
              </a:rPr>
              <a:t>B</a:t>
            </a:r>
            <a:r>
              <a:rPr sz="2650" dirty="0">
                <a:solidFill>
                  <a:srgbClr val="106BCC"/>
                </a:solidFill>
                <a:latin typeface="Palatino"/>
                <a:cs typeface="Palatino"/>
              </a:rPr>
              <a:t>a</a:t>
            </a:r>
            <a:r>
              <a:rPr sz="2650" spc="-5" dirty="0">
                <a:solidFill>
                  <a:srgbClr val="106BCC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106BCC"/>
                </a:solidFill>
                <a:latin typeface="Palatino"/>
                <a:cs typeface="Palatino"/>
              </a:rPr>
              <a:t>k</a:t>
            </a:r>
            <a:endParaRPr sz="2650">
              <a:latin typeface="Palatino"/>
              <a:cs typeface="Palatin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69818" y="5429250"/>
            <a:ext cx="363681" cy="3636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9818" y="3039340"/>
            <a:ext cx="406977" cy="4069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8090" y="658090"/>
            <a:ext cx="1030431" cy="1030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40182" y="1731817"/>
            <a:ext cx="3160567" cy="2623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92091" y="3394363"/>
            <a:ext cx="2493817" cy="1039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308436" y="2999218"/>
            <a:ext cx="419734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spc="-5" dirty="0">
                <a:latin typeface="Palatino"/>
                <a:cs typeface="Palatino"/>
              </a:rPr>
              <a:t>By</a:t>
            </a:r>
            <a:endParaRPr sz="2650">
              <a:latin typeface="Palatino"/>
              <a:cs typeface="Palatin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7062" y="5029884"/>
            <a:ext cx="5818505" cy="930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050" dirty="0">
                <a:solidFill>
                  <a:srgbClr val="7B7171"/>
                </a:solidFill>
                <a:latin typeface="Palatino"/>
                <a:cs typeface="Palatino"/>
              </a:rPr>
              <a:t>Nati</a:t>
            </a:r>
            <a:r>
              <a:rPr sz="3050" spc="-5" dirty="0">
                <a:solidFill>
                  <a:srgbClr val="7B7171"/>
                </a:solidFill>
                <a:latin typeface="Palatino"/>
                <a:cs typeface="Palatino"/>
              </a:rPr>
              <a:t>v</a:t>
            </a:r>
            <a:r>
              <a:rPr sz="3050" dirty="0">
                <a:solidFill>
                  <a:srgbClr val="7B7171"/>
                </a:solidFill>
                <a:latin typeface="Palatino"/>
                <a:cs typeface="Palatino"/>
              </a:rPr>
              <a:t>e X-Platform Mobile with JS</a:t>
            </a:r>
            <a:endParaRPr sz="3050">
              <a:latin typeface="Palatino"/>
              <a:cs typeface="Palatino"/>
            </a:endParaRP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sz="2650" dirty="0">
                <a:solidFill>
                  <a:srgbClr val="106BCC"/>
                </a:solidFill>
                <a:latin typeface="Palatino"/>
                <a:cs typeface="Palatino"/>
              </a:rPr>
              <a:t>Nati</a:t>
            </a:r>
            <a:r>
              <a:rPr sz="2650" spc="-5" dirty="0">
                <a:solidFill>
                  <a:srgbClr val="106BCC"/>
                </a:solidFill>
                <a:latin typeface="Palatino"/>
                <a:cs typeface="Palatino"/>
              </a:rPr>
              <a:t>v</a:t>
            </a:r>
            <a:r>
              <a:rPr sz="2650" dirty="0">
                <a:solidFill>
                  <a:srgbClr val="106BCC"/>
                </a:solidFill>
                <a:latin typeface="Palatino"/>
                <a:cs typeface="Palatino"/>
              </a:rPr>
              <a:t>eS</a:t>
            </a:r>
            <a:r>
              <a:rPr sz="2650" spc="-5" dirty="0">
                <a:solidFill>
                  <a:srgbClr val="106BCC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106BCC"/>
                </a:solidFill>
                <a:latin typeface="Palatino"/>
                <a:cs typeface="Palatino"/>
              </a:rPr>
              <a:t>ript </a:t>
            </a:r>
            <a:r>
              <a:rPr sz="2650" spc="-5" dirty="0">
                <a:solidFill>
                  <a:srgbClr val="106BCC"/>
                </a:solidFill>
                <a:latin typeface="Palatino"/>
                <a:cs typeface="Palatino"/>
              </a:rPr>
              <a:t>B</a:t>
            </a:r>
            <a:r>
              <a:rPr sz="2650" dirty="0">
                <a:solidFill>
                  <a:srgbClr val="106BCC"/>
                </a:solidFill>
                <a:latin typeface="Palatino"/>
                <a:cs typeface="Palatino"/>
              </a:rPr>
              <a:t>log </a:t>
            </a:r>
            <a:r>
              <a:rPr sz="2650" dirty="0">
                <a:latin typeface="Palatino"/>
                <a:cs typeface="Palatino"/>
              </a:rPr>
              <a:t>| </a:t>
            </a:r>
            <a:r>
              <a:rPr sz="2650" dirty="0">
                <a:solidFill>
                  <a:srgbClr val="106BCC"/>
                </a:solidFill>
                <a:latin typeface="Palatino"/>
                <a:cs typeface="Palatino"/>
              </a:rPr>
              <a:t>@Nati</a:t>
            </a:r>
            <a:r>
              <a:rPr sz="2650" spc="-5" dirty="0">
                <a:solidFill>
                  <a:srgbClr val="106BCC"/>
                </a:solidFill>
                <a:latin typeface="Palatino"/>
                <a:cs typeface="Palatino"/>
              </a:rPr>
              <a:t>v</a:t>
            </a:r>
            <a:r>
              <a:rPr sz="2650" dirty="0">
                <a:solidFill>
                  <a:srgbClr val="106BCC"/>
                </a:solidFill>
                <a:latin typeface="Palatino"/>
                <a:cs typeface="Palatino"/>
              </a:rPr>
              <a:t>eS</a:t>
            </a:r>
            <a:r>
              <a:rPr sz="2650" spc="-5" dirty="0">
                <a:solidFill>
                  <a:srgbClr val="106BCC"/>
                </a:solidFill>
                <a:latin typeface="Palatino"/>
                <a:cs typeface="Palatino"/>
              </a:rPr>
              <a:t>c</a:t>
            </a:r>
            <a:r>
              <a:rPr sz="2650" dirty="0">
                <a:solidFill>
                  <a:srgbClr val="106BCC"/>
                </a:solidFill>
                <a:latin typeface="Palatino"/>
                <a:cs typeface="Palatino"/>
              </a:rPr>
              <a:t>ript</a:t>
            </a:r>
            <a:endParaRPr sz="2650">
              <a:latin typeface="Palatino"/>
              <a:cs typeface="Palatin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9026" rIns="0" bIns="0" rtlCol="0">
            <a:spAutoFit/>
          </a:bodyPr>
          <a:lstStyle/>
          <a:p>
            <a:pPr marL="1008380">
              <a:lnSpc>
                <a:spcPct val="100000"/>
              </a:lnSpc>
            </a:pPr>
            <a:r>
              <a:rPr dirty="0"/>
              <a:t>Go</a:t>
            </a:r>
            <a:r>
              <a:rPr spc="5" dirty="0"/>
              <a:t> </a:t>
            </a:r>
            <a:r>
              <a:rPr dirty="0"/>
              <a:t>b</a:t>
            </a:r>
            <a:r>
              <a:rPr spc="-5" dirty="0"/>
              <a:t>uil</a:t>
            </a:r>
            <a:r>
              <a:rPr dirty="0"/>
              <a:t>d</a:t>
            </a:r>
            <a:r>
              <a:rPr spc="5" dirty="0"/>
              <a:t> </a:t>
            </a:r>
            <a:r>
              <a:rPr dirty="0"/>
              <a:t>yo</a:t>
            </a:r>
            <a:r>
              <a:rPr spc="-5" dirty="0"/>
              <a:t>u</a:t>
            </a:r>
            <a:r>
              <a:rPr dirty="0"/>
              <a:t>r</a:t>
            </a:r>
            <a:r>
              <a:rPr spc="5" dirty="0"/>
              <a:t> </a:t>
            </a:r>
            <a:r>
              <a:rPr spc="-5" dirty="0"/>
              <a:t>d</a:t>
            </a:r>
            <a:r>
              <a:rPr spc="-70" dirty="0"/>
              <a:t>r</a:t>
            </a:r>
            <a:r>
              <a:rPr dirty="0"/>
              <a:t>eam</a:t>
            </a:r>
            <a:r>
              <a:rPr spc="5" dirty="0"/>
              <a:t> </a:t>
            </a:r>
            <a:r>
              <a:rPr dirty="0"/>
              <a:t>app!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99113" y="1879023"/>
            <a:ext cx="1879022" cy="18790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29261" y="4233460"/>
            <a:ext cx="5227955" cy="1160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7490" marR="5080" indent="-1495425">
              <a:lnSpc>
                <a:spcPct val="109200"/>
              </a:lnSpc>
            </a:pPr>
            <a:r>
              <a:rPr sz="3850" spc="-350" dirty="0">
                <a:solidFill>
                  <a:srgbClr val="696969"/>
                </a:solidFill>
                <a:latin typeface="Palatino"/>
                <a:cs typeface="Palatino"/>
              </a:rPr>
              <a:t>T</a:t>
            </a:r>
            <a:r>
              <a:rPr sz="3850" spc="-35" dirty="0">
                <a:solidFill>
                  <a:srgbClr val="696969"/>
                </a:solidFill>
                <a:latin typeface="Palatino"/>
                <a:cs typeface="Palatino"/>
              </a:rPr>
              <a:t>r</a:t>
            </a:r>
            <a:r>
              <a:rPr sz="3850" spc="-5" dirty="0">
                <a:solidFill>
                  <a:srgbClr val="696969"/>
                </a:solidFill>
                <a:latin typeface="Palatino"/>
                <a:cs typeface="Palatino"/>
              </a:rPr>
              <a:t>ul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y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Nati</a:t>
            </a:r>
            <a:r>
              <a:rPr sz="3850" spc="-5" dirty="0">
                <a:solidFill>
                  <a:srgbClr val="696969"/>
                </a:solidFill>
                <a:latin typeface="Palatino"/>
                <a:cs typeface="Palatino"/>
              </a:rPr>
              <a:t>v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e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spc="-5" dirty="0">
                <a:solidFill>
                  <a:srgbClr val="696969"/>
                </a:solidFill>
                <a:latin typeface="Palatino"/>
                <a:cs typeface="Palatino"/>
              </a:rPr>
              <a:t>A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pps</a:t>
            </a:r>
            <a:r>
              <a:rPr sz="3850" spc="5" dirty="0">
                <a:solidFill>
                  <a:srgbClr val="696969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696969"/>
                </a:solidFill>
                <a:latin typeface="Palatino"/>
                <a:cs typeface="Palatino"/>
              </a:rPr>
              <a:t>with </a:t>
            </a:r>
            <a:r>
              <a:rPr sz="3850" dirty="0">
                <a:solidFill>
                  <a:srgbClr val="556EE9"/>
                </a:solidFill>
                <a:latin typeface="Palatino"/>
                <a:cs typeface="Palatino"/>
              </a:rPr>
              <a:t>Ja</a:t>
            </a:r>
            <a:r>
              <a:rPr sz="3850" spc="-5" dirty="0">
                <a:solidFill>
                  <a:srgbClr val="556EE9"/>
                </a:solidFill>
                <a:latin typeface="Palatino"/>
                <a:cs typeface="Palatino"/>
              </a:rPr>
              <a:t>v</a:t>
            </a:r>
            <a:r>
              <a:rPr sz="3850" dirty="0">
                <a:solidFill>
                  <a:srgbClr val="556EE9"/>
                </a:solidFill>
                <a:latin typeface="Palatino"/>
                <a:cs typeface="Palatino"/>
              </a:rPr>
              <a:t>aS</a:t>
            </a:r>
            <a:r>
              <a:rPr sz="3850" spc="-5" dirty="0">
                <a:solidFill>
                  <a:srgbClr val="556EE9"/>
                </a:solidFill>
                <a:latin typeface="Palatino"/>
                <a:cs typeface="Palatino"/>
              </a:rPr>
              <a:t>c</a:t>
            </a:r>
            <a:r>
              <a:rPr sz="3850" dirty="0">
                <a:solidFill>
                  <a:srgbClr val="556EE9"/>
                </a:solidFill>
                <a:latin typeface="Palatino"/>
                <a:cs typeface="Palatino"/>
              </a:rPr>
              <a:t>ript</a:t>
            </a:r>
            <a:endParaRPr sz="3850">
              <a:latin typeface="Palatino"/>
              <a:cs typeface="Palati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7845" y="5696847"/>
            <a:ext cx="3651250" cy="519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50" spc="-360" dirty="0">
                <a:solidFill>
                  <a:srgbClr val="666666"/>
                </a:solidFill>
                <a:latin typeface="Palatino"/>
                <a:cs typeface="Palatino"/>
              </a:rPr>
              <a:t>Y</a:t>
            </a:r>
            <a:r>
              <a:rPr sz="3850" dirty="0">
                <a:solidFill>
                  <a:srgbClr val="666666"/>
                </a:solidFill>
                <a:latin typeface="Palatino"/>
                <a:cs typeface="Palatino"/>
              </a:rPr>
              <a:t>o</a:t>
            </a:r>
            <a:r>
              <a:rPr sz="3850" spc="-5" dirty="0">
                <a:solidFill>
                  <a:srgbClr val="666666"/>
                </a:solidFill>
                <a:latin typeface="Palatino"/>
                <a:cs typeface="Palatino"/>
              </a:rPr>
              <a:t>u'</a:t>
            </a:r>
            <a:r>
              <a:rPr sz="3850" spc="-70" dirty="0">
                <a:solidFill>
                  <a:srgbClr val="666666"/>
                </a:solidFill>
                <a:latin typeface="Palatino"/>
                <a:cs typeface="Palatino"/>
              </a:rPr>
              <a:t>r</a:t>
            </a:r>
            <a:r>
              <a:rPr sz="3850" dirty="0">
                <a:solidFill>
                  <a:srgbClr val="666666"/>
                </a:solidFill>
                <a:latin typeface="Palatino"/>
                <a:cs typeface="Palatino"/>
              </a:rPr>
              <a:t>e</a:t>
            </a:r>
            <a:r>
              <a:rPr sz="3850" spc="5" dirty="0">
                <a:solidFill>
                  <a:srgbClr val="666666"/>
                </a:solidFill>
                <a:latin typeface="Palatino"/>
                <a:cs typeface="Palatino"/>
              </a:rPr>
              <a:t> </a:t>
            </a:r>
            <a:r>
              <a:rPr sz="3850" spc="-360" dirty="0">
                <a:solidFill>
                  <a:srgbClr val="666666"/>
                </a:solidFill>
                <a:latin typeface="Palatino"/>
                <a:cs typeface="Palatino"/>
              </a:rPr>
              <a:t>W</a:t>
            </a:r>
            <a:r>
              <a:rPr sz="3850" dirty="0">
                <a:solidFill>
                  <a:srgbClr val="666666"/>
                </a:solidFill>
                <a:latin typeface="Palatino"/>
                <a:cs typeface="Palatino"/>
              </a:rPr>
              <a:t>el</a:t>
            </a:r>
            <a:r>
              <a:rPr sz="3850" spc="-5" dirty="0">
                <a:solidFill>
                  <a:srgbClr val="666666"/>
                </a:solidFill>
                <a:latin typeface="Palatino"/>
                <a:cs typeface="Palatino"/>
              </a:rPr>
              <a:t>c</a:t>
            </a:r>
            <a:r>
              <a:rPr sz="3850" dirty="0">
                <a:solidFill>
                  <a:srgbClr val="666666"/>
                </a:solidFill>
                <a:latin typeface="Palatino"/>
                <a:cs typeface="Palatino"/>
              </a:rPr>
              <a:t>ome!</a:t>
            </a:r>
            <a:endParaRPr sz="3850">
              <a:latin typeface="Palatino"/>
              <a:cs typeface="Palatin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60272" y="1844386"/>
            <a:ext cx="1013113" cy="10564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76454" y="1948295"/>
            <a:ext cx="770659" cy="8485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7977" y="1801091"/>
            <a:ext cx="1368136" cy="11343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7845" y="518710"/>
            <a:ext cx="7686040" cy="4454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50" spc="-360" dirty="0">
                <a:latin typeface="Palatino"/>
                <a:cs typeface="Palatino"/>
              </a:rPr>
              <a:t>W</a:t>
            </a:r>
            <a:r>
              <a:rPr sz="3850" dirty="0">
                <a:latin typeface="Palatino"/>
                <a:cs typeface="Palatino"/>
              </a:rPr>
              <a:t>ait</a:t>
            </a:r>
            <a:r>
              <a:rPr sz="3850" spc="5" dirty="0">
                <a:latin typeface="Palatino"/>
                <a:cs typeface="Palatino"/>
              </a:rPr>
              <a:t> </a:t>
            </a:r>
            <a:r>
              <a:rPr sz="3850" dirty="0">
                <a:latin typeface="Palatino"/>
                <a:cs typeface="Palatino"/>
              </a:rPr>
              <a:t>..</a:t>
            </a:r>
            <a:r>
              <a:rPr sz="3850" spc="5" dirty="0">
                <a:latin typeface="Palatino"/>
                <a:cs typeface="Palatino"/>
              </a:rPr>
              <a:t> </a:t>
            </a:r>
            <a:r>
              <a:rPr sz="3850" dirty="0">
                <a:latin typeface="Palatino"/>
                <a:cs typeface="Palatino"/>
              </a:rPr>
              <a:t>What?</a:t>
            </a:r>
            <a:endParaRPr sz="3850">
              <a:latin typeface="Palatino"/>
              <a:cs typeface="Palatino"/>
            </a:endParaRPr>
          </a:p>
          <a:p>
            <a:pPr>
              <a:lnSpc>
                <a:spcPct val="100000"/>
              </a:lnSpc>
              <a:spcBef>
                <a:spcPts val="56"/>
              </a:spcBef>
            </a:pPr>
            <a:endParaRPr sz="3100">
              <a:latin typeface="Times New Roman"/>
              <a:cs typeface="Times New Roman"/>
            </a:endParaRPr>
          </a:p>
          <a:p>
            <a:pPr marL="1724025">
              <a:lnSpc>
                <a:spcPct val="100000"/>
              </a:lnSpc>
              <a:tabLst>
                <a:tab pos="5845810" algn="l"/>
              </a:tabLst>
            </a:pPr>
            <a:r>
              <a:rPr sz="8700" dirty="0">
                <a:latin typeface="Palatino"/>
                <a:cs typeface="Palatino"/>
              </a:rPr>
              <a:t>{	}</a:t>
            </a:r>
            <a:endParaRPr sz="8700">
              <a:latin typeface="Palatino"/>
              <a:cs typeface="Palatino"/>
            </a:endParaRPr>
          </a:p>
          <a:p>
            <a:pPr marL="566420" marR="5080">
              <a:lnSpc>
                <a:spcPct val="152200"/>
              </a:lnSpc>
              <a:spcBef>
                <a:spcPts val="2880"/>
              </a:spcBef>
              <a:tabLst>
                <a:tab pos="1745614" algn="l"/>
              </a:tabLst>
            </a:pPr>
            <a:r>
              <a:rPr sz="2650" dirty="0">
                <a:latin typeface="Palatino"/>
                <a:cs typeface="Palatino"/>
              </a:rPr>
              <a:t>Nati</a:t>
            </a:r>
            <a:r>
              <a:rPr sz="2650" spc="-5" dirty="0">
                <a:latin typeface="Palatino"/>
                <a:cs typeface="Palatino"/>
              </a:rPr>
              <a:t>v</a:t>
            </a:r>
            <a:r>
              <a:rPr sz="2650" dirty="0">
                <a:latin typeface="Palatino"/>
                <a:cs typeface="Palatino"/>
              </a:rPr>
              <a:t>e	iOS / An</a:t>
            </a:r>
            <a:r>
              <a:rPr sz="2650" spc="-5" dirty="0">
                <a:latin typeface="Palatino"/>
                <a:cs typeface="Palatino"/>
              </a:rPr>
              <a:t>d</a:t>
            </a:r>
            <a:r>
              <a:rPr sz="2650" dirty="0">
                <a:latin typeface="Palatino"/>
                <a:cs typeface="Palatino"/>
              </a:rPr>
              <a:t>oid / </a:t>
            </a:r>
            <a:r>
              <a:rPr sz="2650" spc="-150" dirty="0">
                <a:latin typeface="Palatino"/>
                <a:cs typeface="Palatino"/>
              </a:rPr>
              <a:t>W</a:t>
            </a:r>
            <a:r>
              <a:rPr sz="2650" dirty="0">
                <a:latin typeface="Palatino"/>
                <a:cs typeface="Palatino"/>
              </a:rPr>
              <a:t>in</a:t>
            </a:r>
            <a:r>
              <a:rPr sz="2650" spc="-5" dirty="0">
                <a:latin typeface="Palatino"/>
                <a:cs typeface="Palatino"/>
              </a:rPr>
              <a:t>d</a:t>
            </a:r>
            <a:r>
              <a:rPr sz="2650" dirty="0">
                <a:latin typeface="Palatino"/>
                <a:cs typeface="Palatino"/>
              </a:rPr>
              <a:t>ows Phone* Apps </a:t>
            </a:r>
            <a:r>
              <a:rPr sz="2650" spc="-5" dirty="0">
                <a:latin typeface="Palatino"/>
                <a:cs typeface="Palatino"/>
              </a:rPr>
              <a:t>B</a:t>
            </a:r>
            <a:r>
              <a:rPr sz="2650" dirty="0">
                <a:latin typeface="Palatino"/>
                <a:cs typeface="Palatino"/>
              </a:rPr>
              <a:t>uilt with JavaS</a:t>
            </a:r>
            <a:r>
              <a:rPr sz="2650" spc="-5" dirty="0">
                <a:latin typeface="Palatino"/>
                <a:cs typeface="Palatino"/>
              </a:rPr>
              <a:t>c</a:t>
            </a:r>
            <a:r>
              <a:rPr sz="2650" dirty="0">
                <a:latin typeface="Palatino"/>
                <a:cs typeface="Palatino"/>
              </a:rPr>
              <a:t>ript + CSS + XML</a:t>
            </a:r>
            <a:endParaRPr sz="2650">
              <a:latin typeface="Palatino"/>
              <a:cs typeface="Palatino"/>
            </a:endParaRPr>
          </a:p>
          <a:p>
            <a:pPr marL="584200">
              <a:lnSpc>
                <a:spcPct val="100000"/>
              </a:lnSpc>
              <a:spcBef>
                <a:spcPts val="1250"/>
              </a:spcBef>
            </a:pPr>
            <a:r>
              <a:rPr sz="2650" dirty="0">
                <a:latin typeface="Palatino"/>
                <a:cs typeface="Palatino"/>
              </a:rPr>
              <a:t>Single Co</a:t>
            </a:r>
            <a:r>
              <a:rPr sz="2650" spc="-5" dirty="0">
                <a:latin typeface="Palatino"/>
                <a:cs typeface="Palatino"/>
              </a:rPr>
              <a:t>d</a:t>
            </a:r>
            <a:r>
              <a:rPr sz="2650" dirty="0">
                <a:latin typeface="Palatino"/>
                <a:cs typeface="Palatino"/>
              </a:rPr>
              <a:t>e </a:t>
            </a:r>
            <a:r>
              <a:rPr sz="2650" spc="-5" dirty="0">
                <a:latin typeface="Palatino"/>
                <a:cs typeface="Palatino"/>
              </a:rPr>
              <a:t>B</a:t>
            </a:r>
            <a:r>
              <a:rPr sz="2650" dirty="0">
                <a:latin typeface="Palatino"/>
                <a:cs typeface="Palatino"/>
              </a:rPr>
              <a:t>ase</a:t>
            </a:r>
            <a:endParaRPr sz="2650">
              <a:latin typeface="Palatino"/>
              <a:cs typeface="Palatin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7977" y="4052454"/>
            <a:ext cx="337704" cy="3377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7977" y="3437658"/>
            <a:ext cx="337704" cy="3377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6636" y="4623954"/>
            <a:ext cx="329045" cy="3290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42408" y="1948295"/>
            <a:ext cx="623454" cy="762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09796" y="6066421"/>
            <a:ext cx="1356995" cy="233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15" dirty="0">
                <a:solidFill>
                  <a:srgbClr val="AAAAAA"/>
                </a:solidFill>
                <a:latin typeface="Palatino"/>
                <a:cs typeface="Palatino"/>
              </a:rPr>
              <a:t>*Coming</a:t>
            </a:r>
            <a:r>
              <a:rPr sz="1600" spc="5" dirty="0">
                <a:solidFill>
                  <a:srgbClr val="AAAAAA"/>
                </a:solidFill>
                <a:latin typeface="Palatino"/>
                <a:cs typeface="Palatino"/>
              </a:rPr>
              <a:t> </a:t>
            </a:r>
            <a:r>
              <a:rPr sz="1600" spc="15" dirty="0">
                <a:solidFill>
                  <a:srgbClr val="AAAAAA"/>
                </a:solidFill>
                <a:latin typeface="Palatino"/>
                <a:cs typeface="Palatino"/>
              </a:rPr>
              <a:t>Soon</a:t>
            </a:r>
            <a:endParaRPr sz="1600">
              <a:latin typeface="Palatino"/>
              <a:cs typeface="Palati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99113" y="1879023"/>
            <a:ext cx="1879022" cy="18790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31339" y="4233460"/>
            <a:ext cx="3223260" cy="519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50" spc="-360" dirty="0">
                <a:solidFill>
                  <a:srgbClr val="888888"/>
                </a:solidFill>
                <a:latin typeface="Palatino"/>
                <a:cs typeface="Palatino"/>
              </a:rPr>
              <a:t>T</a:t>
            </a:r>
            <a:r>
              <a:rPr sz="3850" dirty="0">
                <a:solidFill>
                  <a:srgbClr val="888888"/>
                </a:solidFill>
                <a:latin typeface="Palatino"/>
                <a:cs typeface="Palatino"/>
              </a:rPr>
              <a:t>ell</a:t>
            </a:r>
            <a:r>
              <a:rPr sz="3850" spc="5" dirty="0">
                <a:solidFill>
                  <a:srgbClr val="888888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888888"/>
                </a:solidFill>
                <a:latin typeface="Palatino"/>
                <a:cs typeface="Palatino"/>
              </a:rPr>
              <a:t>me</a:t>
            </a:r>
            <a:r>
              <a:rPr sz="3850" spc="5" dirty="0">
                <a:solidFill>
                  <a:srgbClr val="888888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888888"/>
                </a:solidFill>
                <a:latin typeface="Palatino"/>
                <a:cs typeface="Palatino"/>
              </a:rPr>
              <a:t>mo</a:t>
            </a:r>
            <a:r>
              <a:rPr sz="3850" spc="-70" dirty="0">
                <a:solidFill>
                  <a:srgbClr val="888888"/>
                </a:solidFill>
                <a:latin typeface="Palatino"/>
                <a:cs typeface="Palatino"/>
              </a:rPr>
              <a:t>r</a:t>
            </a:r>
            <a:r>
              <a:rPr sz="3850" dirty="0">
                <a:solidFill>
                  <a:srgbClr val="888888"/>
                </a:solidFill>
                <a:latin typeface="Palatino"/>
                <a:cs typeface="Palatino"/>
              </a:rPr>
              <a:t>e</a:t>
            </a:r>
            <a:r>
              <a:rPr sz="3850" spc="5" dirty="0">
                <a:solidFill>
                  <a:srgbClr val="888888"/>
                </a:solidFill>
                <a:latin typeface="Palatino"/>
                <a:cs typeface="Palatino"/>
              </a:rPr>
              <a:t> </a:t>
            </a:r>
            <a:r>
              <a:rPr sz="3850" dirty="0">
                <a:solidFill>
                  <a:srgbClr val="888888"/>
                </a:solidFill>
                <a:latin typeface="Palatino"/>
                <a:cs typeface="Palatino"/>
              </a:rPr>
              <a:t>..</a:t>
            </a:r>
            <a:endParaRPr sz="3850">
              <a:latin typeface="Palatino"/>
              <a:cs typeface="Palati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5-27 at 12.23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9144000" cy="663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00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27 at 12.23.32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700"/>
            <a:ext cx="9144000" cy="587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15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06BC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1219</Words>
  <Application>Microsoft Macintosh PowerPoint</Application>
  <PresentationFormat>Custom</PresentationFormat>
  <Paragraphs>200</Paragraphs>
  <Slides>41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PowerPoint Presentation</vt:lpstr>
      <vt:lpstr>PowerPoint Presentation</vt:lpstr>
      <vt:lpstr>Your zen is lost quickly 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is this working? {N} is built from ground up</vt:lpstr>
      <vt:lpstr>Under the hood {N} works over an abstraction - a very smart one</vt:lpstr>
      <vt:lpstr>You write JavaScript {N} utilizes a bridge</vt:lpstr>
      <vt:lpstr>Plug &amp; Play? {N} is very flexible</vt:lpstr>
      <vt:lpstr>PowerPoint Presentation</vt:lpstr>
      <vt:lpstr>We LOVE Open Source Choice #1: {N} is OSS on GitHub</vt:lpstr>
      <vt:lpstr>How do I start?</vt:lpstr>
      <vt:lpstr>Choice of IDE? {N} aims to give you flexibility</vt:lpstr>
      <vt:lpstr>Use Telerik Platform Choice #2: {N} is best with Telerik AppBuilder</vt:lpstr>
      <vt:lpstr>What's in Telerik Platform?</vt:lpstr>
      <vt:lpstr>PowerPoint Presentation</vt:lpstr>
      <vt:lpstr>PowerPoint Presentation</vt:lpstr>
      <vt:lpstr>Telerik AppBuilder IDEs {N} truly shines in Developer flexibility</vt:lpstr>
      <vt:lpstr>PowerPoint Presentation</vt:lpstr>
      <vt:lpstr>Show me some UI {N} uses XAML-like XML</vt:lpstr>
      <vt:lpstr>Is the UI smart? {N} supports Rich DataBinding</vt:lpstr>
      <vt:lpstr>How do I style the UI? {N} uses the ubiquitous CSS .. hallelujah</vt:lpstr>
      <vt:lpstr>Can I invoke Native UI? {N} supports Native UI element instatiation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{N} again?</vt:lpstr>
      <vt:lpstr>PowerPoint Presentation</vt:lpstr>
      <vt:lpstr>PowerPoint Presentation</vt:lpstr>
      <vt:lpstr>Go build your dream app!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Sam Basu</cp:lastModifiedBy>
  <cp:revision>1</cp:revision>
  <dcterms:created xsi:type="dcterms:W3CDTF">2015-05-27T09:56:40Z</dcterms:created>
  <dcterms:modified xsi:type="dcterms:W3CDTF">2015-05-27T16:29:12Z</dcterms:modified>
</cp:coreProperties>
</file>